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5" r:id="rId1"/>
  </p:sldMasterIdLst>
  <p:notesMasterIdLst>
    <p:notesMasterId r:id="rId72"/>
  </p:notesMasterIdLst>
  <p:handoutMasterIdLst>
    <p:handoutMasterId r:id="rId73"/>
  </p:handoutMasterIdLst>
  <p:sldIdLst>
    <p:sldId id="256" r:id="rId2"/>
    <p:sldId id="338" r:id="rId3"/>
    <p:sldId id="340" r:id="rId4"/>
    <p:sldId id="339" r:id="rId5"/>
    <p:sldId id="341" r:id="rId6"/>
    <p:sldId id="342" r:id="rId7"/>
    <p:sldId id="343" r:id="rId8"/>
    <p:sldId id="344" r:id="rId9"/>
    <p:sldId id="345" r:id="rId10"/>
    <p:sldId id="346" r:id="rId11"/>
    <p:sldId id="347" r:id="rId12"/>
    <p:sldId id="348" r:id="rId13"/>
    <p:sldId id="349" r:id="rId14"/>
    <p:sldId id="350" r:id="rId15"/>
    <p:sldId id="352" r:id="rId16"/>
    <p:sldId id="357" r:id="rId17"/>
    <p:sldId id="351" r:id="rId18"/>
    <p:sldId id="356" r:id="rId19"/>
    <p:sldId id="353" r:id="rId20"/>
    <p:sldId id="358" r:id="rId21"/>
    <p:sldId id="354" r:id="rId22"/>
    <p:sldId id="355" r:id="rId23"/>
    <p:sldId id="359" r:id="rId24"/>
    <p:sldId id="360" r:id="rId25"/>
    <p:sldId id="362" r:id="rId26"/>
    <p:sldId id="361" r:id="rId27"/>
    <p:sldId id="363" r:id="rId28"/>
    <p:sldId id="364" r:id="rId29"/>
    <p:sldId id="365" r:id="rId30"/>
    <p:sldId id="366" r:id="rId31"/>
    <p:sldId id="367" r:id="rId32"/>
    <p:sldId id="404" r:id="rId33"/>
    <p:sldId id="368" r:id="rId34"/>
    <p:sldId id="369" r:id="rId35"/>
    <p:sldId id="370" r:id="rId36"/>
    <p:sldId id="371" r:id="rId37"/>
    <p:sldId id="372" r:id="rId38"/>
    <p:sldId id="373" r:id="rId39"/>
    <p:sldId id="374" r:id="rId40"/>
    <p:sldId id="375" r:id="rId41"/>
    <p:sldId id="376" r:id="rId42"/>
    <p:sldId id="377" r:id="rId43"/>
    <p:sldId id="378" r:id="rId44"/>
    <p:sldId id="379" r:id="rId45"/>
    <p:sldId id="380" r:id="rId46"/>
    <p:sldId id="405" r:id="rId47"/>
    <p:sldId id="381" r:id="rId48"/>
    <p:sldId id="382" r:id="rId49"/>
    <p:sldId id="383" r:id="rId50"/>
    <p:sldId id="384" r:id="rId51"/>
    <p:sldId id="385" r:id="rId52"/>
    <p:sldId id="386" r:id="rId53"/>
    <p:sldId id="387" r:id="rId54"/>
    <p:sldId id="388" r:id="rId55"/>
    <p:sldId id="389" r:id="rId56"/>
    <p:sldId id="390" r:id="rId57"/>
    <p:sldId id="392" r:id="rId58"/>
    <p:sldId id="393" r:id="rId59"/>
    <p:sldId id="394" r:id="rId60"/>
    <p:sldId id="395" r:id="rId61"/>
    <p:sldId id="396" r:id="rId62"/>
    <p:sldId id="398" r:id="rId63"/>
    <p:sldId id="397" r:id="rId64"/>
    <p:sldId id="391" r:id="rId65"/>
    <p:sldId id="399" r:id="rId66"/>
    <p:sldId id="400" r:id="rId67"/>
    <p:sldId id="402" r:id="rId68"/>
    <p:sldId id="401" r:id="rId69"/>
    <p:sldId id="406" r:id="rId70"/>
    <p:sldId id="403" r:id="rId71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3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1pPr>
    <a:lvl2pPr marL="457200" algn="l" rtl="0" fontAlgn="base">
      <a:spcBef>
        <a:spcPct val="0"/>
      </a:spcBef>
      <a:spcAft>
        <a:spcPct val="0"/>
      </a:spcAft>
      <a:defRPr sz="23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2pPr>
    <a:lvl3pPr marL="914400" algn="l" rtl="0" fontAlgn="base">
      <a:spcBef>
        <a:spcPct val="0"/>
      </a:spcBef>
      <a:spcAft>
        <a:spcPct val="0"/>
      </a:spcAft>
      <a:defRPr sz="23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3pPr>
    <a:lvl4pPr marL="1371600" algn="l" rtl="0" fontAlgn="base">
      <a:spcBef>
        <a:spcPct val="0"/>
      </a:spcBef>
      <a:spcAft>
        <a:spcPct val="0"/>
      </a:spcAft>
      <a:defRPr sz="23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4pPr>
    <a:lvl5pPr marL="1828800" algn="l" rtl="0" fontAlgn="base">
      <a:spcBef>
        <a:spcPct val="0"/>
      </a:spcBef>
      <a:spcAft>
        <a:spcPct val="0"/>
      </a:spcAft>
      <a:defRPr sz="23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5pPr>
    <a:lvl6pPr marL="2286000" algn="l" defTabSz="457200" rtl="0" eaLnBrk="1" latinLnBrk="0" hangingPunct="1">
      <a:defRPr sz="23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6pPr>
    <a:lvl7pPr marL="2743200" algn="l" defTabSz="457200" rtl="0" eaLnBrk="1" latinLnBrk="0" hangingPunct="1">
      <a:defRPr sz="23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7pPr>
    <a:lvl8pPr marL="3200400" algn="l" defTabSz="457200" rtl="0" eaLnBrk="1" latinLnBrk="0" hangingPunct="1">
      <a:defRPr sz="23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8pPr>
    <a:lvl9pPr marL="3657600" algn="l" defTabSz="457200" rtl="0" eaLnBrk="1" latinLnBrk="0" hangingPunct="1">
      <a:defRPr sz="23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399"/>
    <a:srgbClr val="0033CC"/>
    <a:srgbClr val="3333FF"/>
    <a:srgbClr val="FF0000"/>
    <a:srgbClr val="D5DCE3"/>
    <a:srgbClr val="D99529"/>
    <a:srgbClr val="41576A"/>
    <a:srgbClr val="EDAF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598" autoAdjust="0"/>
    <p:restoredTop sz="93000" autoAdjust="0"/>
  </p:normalViewPr>
  <p:slideViewPr>
    <p:cSldViewPr>
      <p:cViewPr varScale="1">
        <p:scale>
          <a:sx n="68" d="100"/>
          <a:sy n="68" d="100"/>
        </p:scale>
        <p:origin x="1686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25848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350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421BB3-06F7-4D72-9D53-5D3423E9AB41}" type="datetimeFigureOut">
              <a:rPr lang="en-US" smtClean="0"/>
              <a:pPr/>
              <a:t>5/8/2024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21913E-770A-49F2-A1B6-86B3BFBC1CD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03352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37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337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37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fld id="{3C4D7000-3328-4BC3-96F8-261F24EB656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800673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-128"/>
        <a:cs typeface="ＭＳ Ｐゴシック" charset="-128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-128"/>
        <a:cs typeface="ＭＳ Ｐゴシック" charset="-128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-128"/>
        <a:cs typeface="ＭＳ Ｐゴシック" charset="-128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-128"/>
        <a:cs typeface="ＭＳ Ｐゴシック" charset="-128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C4D7000-3328-4BC3-96F8-261F24EB656C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Placeholder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7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Times New Roman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 cstate="print">
            <a:alphaModFix amt="55000"/>
            <a:lum/>
          </a:blip>
          <a:srcRect/>
          <a:stretch>
            <a:fillRect t="-54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itle.PNG"/>
          <p:cNvPicPr>
            <a:picLocks noChangeAspect="1"/>
          </p:cNvPicPr>
          <p:nvPr userDrawn="1"/>
        </p:nvPicPr>
        <p:blipFill>
          <a:blip r:embed="rId3" cstate="print">
            <a:lum bright="31000" contrast="-21000"/>
          </a:blip>
          <a:stretch>
            <a:fillRect/>
          </a:stretch>
        </p:blipFill>
        <p:spPr>
          <a:xfrm>
            <a:off x="4590660" y="1"/>
            <a:ext cx="4553339" cy="1484784"/>
          </a:xfrm>
          <a:prstGeom prst="rect">
            <a:avLst/>
          </a:prstGeom>
          <a:noFill/>
          <a:ln>
            <a:noFill/>
          </a:ln>
          <a:effectLst>
            <a:softEdge rad="127000"/>
          </a:effec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23628" y="1952836"/>
            <a:ext cx="6840760" cy="1908212"/>
          </a:xfrm>
        </p:spPr>
        <p:txBody>
          <a:bodyPr>
            <a:normAutofit/>
          </a:bodyPr>
          <a:lstStyle>
            <a:lvl1pPr>
              <a:defRPr sz="4400" b="1">
                <a:latin typeface="Ebrima" pitchFamily="2" charset="0"/>
                <a:ea typeface="Ebrima" pitchFamily="2" charset="0"/>
                <a:cs typeface="Ebrima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mage.PNG"/>
          <p:cNvPicPr>
            <a:picLocks noChangeAspect="1"/>
          </p:cNvPicPr>
          <p:nvPr userDrawn="1"/>
        </p:nvPicPr>
        <p:blipFill>
          <a:blip r:embed="rId2" cstate="print"/>
          <a:srcRect l="37164" r="11721" b="17663"/>
          <a:stretch>
            <a:fillRect/>
          </a:stretch>
        </p:blipFill>
        <p:spPr>
          <a:xfrm>
            <a:off x="0" y="0"/>
            <a:ext cx="1601788" cy="1376363"/>
          </a:xfrm>
          <a:prstGeom prst="rect">
            <a:avLst/>
          </a:prstGeom>
          <a:ln>
            <a:solidFill>
              <a:schemeClr val="tx2">
                <a:lumMod val="50000"/>
              </a:schemeClr>
            </a:solidFill>
          </a:ln>
        </p:spPr>
      </p:pic>
      <p:pic>
        <p:nvPicPr>
          <p:cNvPr id="5" name="Picture 7" descr="color.PNG"/>
          <p:cNvPicPr>
            <a:picLocks noChangeAspect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376363"/>
            <a:ext cx="9144000" cy="73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27684" y="274638"/>
            <a:ext cx="6959116" cy="814102"/>
          </a:xfrm>
        </p:spPr>
        <p:txBody>
          <a:bodyPr>
            <a:normAutofit/>
          </a:bodyPr>
          <a:lstStyle>
            <a:lvl1pPr algn="l">
              <a:defRPr sz="3600">
                <a:latin typeface="Ebrima" pitchFamily="2" charset="0"/>
                <a:ea typeface="Ebrima" pitchFamily="2" charset="0"/>
                <a:cs typeface="Ebrima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0788"/>
            <a:ext cx="8229600" cy="460537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431800" y="6356350"/>
            <a:ext cx="6011863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latin typeface="Ebrima" pitchFamily="2" charset="0"/>
                <a:ea typeface="Ebrima" pitchFamily="2" charset="0"/>
                <a:cs typeface="Ebrima" pitchFamily="2" charset="0"/>
              </a:defRPr>
            </a:lvl1pPr>
          </a:lstStyle>
          <a:p>
            <a:pPr>
              <a:defRPr/>
            </a:pPr>
            <a:r>
              <a:rPr lang="en-US"/>
              <a:t>Understanding Computers: Today and Tomorrow, 14th Edition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 b="1">
                <a:solidFill>
                  <a:schemeClr val="tx1">
                    <a:tint val="75000"/>
                  </a:schemeClr>
                </a:solidFill>
                <a:latin typeface="Ebrima" pitchFamily="2" charset="0"/>
                <a:ea typeface="Ebrima" pitchFamily="2" charset="0"/>
                <a:cs typeface="Ebrima" pitchFamily="2" charset="0"/>
              </a:defRPr>
            </a:lvl1pPr>
          </a:lstStyle>
          <a:p>
            <a:pPr>
              <a:defRPr/>
            </a:pPr>
            <a:fld id="{DC70C209-EA03-48F9-820C-108C5D54F1B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+mn-ea"/>
                <a:cs typeface="Arial" charset="0"/>
              </a:defRPr>
            </a:lvl1pPr>
          </a:lstStyle>
          <a:p>
            <a:pPr>
              <a:defRPr/>
            </a:pPr>
            <a:r>
              <a:rPr lang="en-US"/>
              <a:t>Understanding Computers: Today and Tomorrow, 14th Edition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69E1675-7149-4FE9-830D-84772806825A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1727200" y="274638"/>
            <a:ext cx="695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58785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a typeface="+mn-ea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ea typeface="Arial" charset="0"/>
                <a:cs typeface="Arial" charset="0"/>
              </a:defRPr>
            </a:lvl1pPr>
          </a:lstStyle>
          <a:p>
            <a:fld id="{EACF4BC1-68F0-4854-86F2-55822DB9EC00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</p:sldLayoutIdLst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-128"/>
          <a:cs typeface="ＭＳ Ｐゴシック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ＭＳ Ｐゴシック" charset="-128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charset="-128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Text Box 4"/>
          <p:cNvSpPr txBox="1">
            <a:spLocks noChangeArrowheads="1"/>
          </p:cNvSpPr>
          <p:nvPr/>
        </p:nvSpPr>
        <p:spPr bwMode="auto">
          <a:xfrm>
            <a:off x="1331913" y="2205038"/>
            <a:ext cx="6169025" cy="2436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4400" b="1">
                <a:latin typeface="Ebrima" charset="0"/>
                <a:ea typeface="Ebrima" charset="0"/>
                <a:cs typeface="Ebrima" charset="0"/>
              </a:rPr>
              <a:t>Chapter 1:</a:t>
            </a:r>
          </a:p>
          <a:p>
            <a:pPr algn="ctr">
              <a:spcBef>
                <a:spcPct val="50000"/>
              </a:spcBef>
            </a:pPr>
            <a:r>
              <a:rPr lang="en-US" sz="4400" b="1">
                <a:latin typeface="Ebrima" charset="0"/>
                <a:ea typeface="Ebrima" charset="0"/>
                <a:cs typeface="Ebrima" charset="0"/>
              </a:rPr>
              <a:t>Introduction to the World of Computers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Title 1"/>
          <p:cNvSpPr>
            <a:spLocks noGrp="1"/>
          </p:cNvSpPr>
          <p:nvPr>
            <p:ph type="title"/>
          </p:nvPr>
        </p:nvSpPr>
        <p:spPr>
          <a:xfrm>
            <a:off x="1727200" y="274638"/>
            <a:ext cx="6959600" cy="814387"/>
          </a:xfrm>
        </p:spPr>
        <p:txBody>
          <a:bodyPr/>
          <a:lstStyle/>
          <a:p>
            <a:pPr eaLnBrk="1" hangingPunct="1"/>
            <a:r>
              <a:rPr lang="en-US" smtClean="0">
                <a:latin typeface="Ebrima" charset="0"/>
                <a:ea typeface="Ebrima" charset="0"/>
                <a:cs typeface="Ebrima" charset="0"/>
              </a:rPr>
              <a:t>Computers on the Job</a:t>
            </a:r>
          </a:p>
        </p:txBody>
      </p:sp>
      <p:sp>
        <p:nvSpPr>
          <p:cNvPr id="23554" name="Footer Placeholder 3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>
                <a:latin typeface="Ebrima" charset="0"/>
                <a:ea typeface="Ebrima" charset="0"/>
                <a:cs typeface="Ebrima" charset="0"/>
              </a:rPr>
              <a:t>Understanding Computers: Today and Tomorrow, 14th Edition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6689473-5740-41B2-830D-7A1438B93FE9}" type="slidenum">
              <a:rPr lang="en-US"/>
              <a:pPr>
                <a:defRPr/>
              </a:pPr>
              <a:t>10</a:t>
            </a:fld>
            <a:endParaRPr lang="en-US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91680" y="1700808"/>
            <a:ext cx="5219700" cy="2219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19672" y="3717032"/>
            <a:ext cx="5305425" cy="2676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itle 1"/>
          <p:cNvSpPr>
            <a:spLocks noGrp="1"/>
          </p:cNvSpPr>
          <p:nvPr>
            <p:ph type="title"/>
          </p:nvPr>
        </p:nvSpPr>
        <p:spPr>
          <a:xfrm>
            <a:off x="1727200" y="274638"/>
            <a:ext cx="6959600" cy="814387"/>
          </a:xfrm>
        </p:spPr>
        <p:txBody>
          <a:bodyPr/>
          <a:lstStyle/>
          <a:p>
            <a:pPr eaLnBrk="1" hangingPunct="1"/>
            <a:r>
              <a:rPr lang="en-US" smtClean="0">
                <a:latin typeface="Ebrima" charset="0"/>
                <a:ea typeface="Ebrima" charset="0"/>
                <a:cs typeface="Ebrima" charset="0"/>
              </a:rPr>
              <a:t>Computers on the Go</a:t>
            </a:r>
          </a:p>
        </p:txBody>
      </p:sp>
      <p:sp>
        <p:nvSpPr>
          <p:cNvPr id="24578" name="Content Placeholder 2"/>
          <p:cNvSpPr>
            <a:spLocks noGrp="1"/>
          </p:cNvSpPr>
          <p:nvPr>
            <p:ph idx="1"/>
          </p:nvPr>
        </p:nvSpPr>
        <p:spPr>
          <a:xfrm>
            <a:off x="457200" y="1520825"/>
            <a:ext cx="8229600" cy="4605338"/>
          </a:xfrm>
        </p:spPr>
        <p:txBody>
          <a:bodyPr/>
          <a:lstStyle/>
          <a:p>
            <a:pPr eaLnBrk="1" hangingPunct="1">
              <a:lnSpc>
                <a:spcPct val="90000"/>
              </a:lnSpc>
              <a:spcAft>
                <a:spcPct val="20000"/>
              </a:spcAft>
            </a:pPr>
            <a:r>
              <a:rPr lang="en-US" dirty="0"/>
              <a:t>Computers are encountered in nearly every aspect of daily life</a:t>
            </a:r>
            <a:endParaRPr lang="en-US" b="1" dirty="0"/>
          </a:p>
          <a:p>
            <a:pPr lvl="1" eaLnBrk="1" hangingPunct="1">
              <a:lnSpc>
                <a:spcPct val="90000"/>
              </a:lnSpc>
              <a:spcAft>
                <a:spcPct val="20000"/>
              </a:spcAft>
            </a:pPr>
            <a:r>
              <a:rPr lang="en-US" dirty="0"/>
              <a:t>Consumer kiosks</a:t>
            </a:r>
          </a:p>
          <a:p>
            <a:pPr lvl="1" eaLnBrk="1" hangingPunct="1">
              <a:lnSpc>
                <a:spcPct val="90000"/>
              </a:lnSpc>
              <a:spcAft>
                <a:spcPct val="20000"/>
              </a:spcAft>
            </a:pPr>
            <a:r>
              <a:rPr lang="en-US" dirty="0"/>
              <a:t>ATM transactions</a:t>
            </a:r>
          </a:p>
          <a:p>
            <a:pPr lvl="1" eaLnBrk="1" hangingPunct="1">
              <a:lnSpc>
                <a:spcPct val="90000"/>
              </a:lnSpc>
              <a:spcAft>
                <a:spcPct val="20000"/>
              </a:spcAft>
            </a:pPr>
            <a:r>
              <a:rPr lang="en-US" dirty="0"/>
              <a:t>POS systems at retail stores</a:t>
            </a:r>
          </a:p>
          <a:p>
            <a:pPr lvl="1" eaLnBrk="1" hangingPunct="1">
              <a:lnSpc>
                <a:spcPct val="90000"/>
              </a:lnSpc>
              <a:spcAft>
                <a:spcPct val="20000"/>
              </a:spcAft>
            </a:pPr>
            <a:r>
              <a:rPr lang="en-US" dirty="0"/>
              <a:t>Self-checkout systems</a:t>
            </a:r>
          </a:p>
          <a:p>
            <a:pPr lvl="1" eaLnBrk="1" hangingPunct="1">
              <a:lnSpc>
                <a:spcPct val="90000"/>
              </a:lnSpc>
              <a:spcAft>
                <a:spcPct val="20000"/>
              </a:spcAft>
            </a:pPr>
            <a:r>
              <a:rPr lang="en-US" dirty="0"/>
              <a:t>Consumer authentication systems</a:t>
            </a:r>
          </a:p>
          <a:p>
            <a:pPr lvl="1" eaLnBrk="1" hangingPunct="1">
              <a:lnSpc>
                <a:spcPct val="90000"/>
              </a:lnSpc>
              <a:spcAft>
                <a:spcPct val="20000"/>
              </a:spcAft>
            </a:pPr>
            <a:r>
              <a:rPr lang="en-US" dirty="0"/>
              <a:t>Portable computers or mobile devices</a:t>
            </a:r>
          </a:p>
          <a:p>
            <a:pPr lvl="1" eaLnBrk="1" hangingPunct="1">
              <a:lnSpc>
                <a:spcPct val="90000"/>
              </a:lnSpc>
              <a:spcAft>
                <a:spcPct val="20000"/>
              </a:spcAft>
            </a:pPr>
            <a:r>
              <a:rPr lang="en-US" dirty="0"/>
              <a:t>GPS systems</a:t>
            </a:r>
          </a:p>
          <a:p>
            <a:pPr eaLnBrk="1" hangingPunct="1"/>
            <a:endParaRPr lang="en-US" dirty="0"/>
          </a:p>
        </p:txBody>
      </p:sp>
      <p:sp>
        <p:nvSpPr>
          <p:cNvPr id="24579" name="Footer Placeholder 3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>
                <a:latin typeface="Ebrima" charset="0"/>
                <a:ea typeface="Ebrima" charset="0"/>
                <a:cs typeface="Ebrima" charset="0"/>
              </a:rPr>
              <a:t>Understanding Computers: Today and Tomorrow, 14th Edition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95D692D-9A75-4179-8A8E-CB2D51A17262}" type="slidenum">
              <a:rPr lang="en-US"/>
              <a:pPr>
                <a:defRPr/>
              </a:pPr>
              <a:t>11</a:t>
            </a:fld>
            <a:endParaRPr lang="en-US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Title 1"/>
          <p:cNvSpPr>
            <a:spLocks noGrp="1"/>
          </p:cNvSpPr>
          <p:nvPr>
            <p:ph type="title"/>
          </p:nvPr>
        </p:nvSpPr>
        <p:spPr>
          <a:xfrm>
            <a:off x="1727200" y="274638"/>
            <a:ext cx="6959600" cy="814387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smtClean="0">
                <a:latin typeface="Ebrima" charset="0"/>
                <a:ea typeface="Ebrima" charset="0"/>
                <a:cs typeface="Ebrima" charset="0"/>
              </a:rPr>
              <a:t>What Is a Computer and What Does It Do?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0825"/>
            <a:ext cx="8229600" cy="4605338"/>
          </a:xfrm>
        </p:spPr>
        <p:txBody>
          <a:bodyPr rtlCol="0">
            <a:normAutofit fontScale="92500" lnSpcReduction="20000"/>
          </a:bodyPr>
          <a:lstStyle/>
          <a:p>
            <a:pPr eaLnBrk="1" fontAlgn="auto" hangingPunct="1">
              <a:lnSpc>
                <a:spcPct val="90000"/>
              </a:lnSpc>
              <a:spcAft>
                <a:spcPct val="20000"/>
              </a:spcAft>
              <a:buFont typeface="Arial" pitchFamily="34" charset="0"/>
              <a:buChar char="•"/>
              <a:defRPr/>
            </a:pPr>
            <a:r>
              <a:rPr lang="en-US" sz="2600" dirty="0" smtClean="0">
                <a:ea typeface="+mn-ea"/>
                <a:cs typeface="Times New Roman" pitchFamily="18" charset="0"/>
              </a:rPr>
              <a:t>Computer</a:t>
            </a:r>
          </a:p>
          <a:p>
            <a:pPr lvl="1" eaLnBrk="1" fontAlgn="auto" hangingPunct="1">
              <a:lnSpc>
                <a:spcPct val="90000"/>
              </a:lnSpc>
              <a:spcAft>
                <a:spcPct val="20000"/>
              </a:spcAft>
              <a:buFont typeface="Arial" pitchFamily="34" charset="0"/>
              <a:buChar char="–"/>
              <a:defRPr/>
            </a:pPr>
            <a:r>
              <a:rPr lang="en-US" sz="2600" dirty="0" smtClean="0">
                <a:ea typeface="+mn-ea"/>
                <a:cs typeface="Times New Roman" pitchFamily="18" charset="0"/>
              </a:rPr>
              <a:t>A </a:t>
            </a:r>
            <a:r>
              <a:rPr lang="en-US" sz="2600" dirty="0">
                <a:ea typeface="+mn-ea"/>
                <a:cs typeface="Times New Roman" pitchFamily="18" charset="0"/>
              </a:rPr>
              <a:t>programmable, electronic device that accepts data, performs operations on that data, and stores the data or results as needed</a:t>
            </a:r>
          </a:p>
          <a:p>
            <a:pPr lvl="1" eaLnBrk="1" fontAlgn="auto" hangingPunct="1">
              <a:lnSpc>
                <a:spcPct val="90000"/>
              </a:lnSpc>
              <a:spcAft>
                <a:spcPct val="20000"/>
              </a:spcAft>
              <a:buFont typeface="Arial" pitchFamily="34" charset="0"/>
              <a:buChar char="–"/>
              <a:defRPr/>
            </a:pPr>
            <a:r>
              <a:rPr lang="en-US" sz="2600" dirty="0">
                <a:ea typeface="+mn-ea"/>
                <a:cs typeface="Times New Roman" pitchFamily="18" charset="0"/>
              </a:rPr>
              <a:t>Computers follow instructions, called programs, which determine the tasks the computer will </a:t>
            </a:r>
            <a:r>
              <a:rPr lang="en-US" sz="2600" dirty="0" smtClean="0">
                <a:ea typeface="+mn-ea"/>
                <a:cs typeface="Times New Roman" pitchFamily="18" charset="0"/>
              </a:rPr>
              <a:t>perform</a:t>
            </a:r>
          </a:p>
          <a:p>
            <a:pPr eaLnBrk="1" fontAlgn="auto" hangingPunct="1">
              <a:lnSpc>
                <a:spcPct val="90000"/>
              </a:lnSpc>
              <a:spcAft>
                <a:spcPct val="20000"/>
              </a:spcAft>
              <a:buFont typeface="Arial" pitchFamily="34" charset="0"/>
              <a:buChar char="•"/>
              <a:defRPr/>
            </a:pPr>
            <a:r>
              <a:rPr lang="en-US" sz="2600" dirty="0">
                <a:ea typeface="+mn-ea"/>
                <a:cs typeface="Times New Roman" pitchFamily="18" charset="0"/>
              </a:rPr>
              <a:t>Basic operations</a:t>
            </a:r>
          </a:p>
          <a:p>
            <a:pPr lvl="1" eaLnBrk="1" fontAlgn="auto" hangingPunct="1">
              <a:lnSpc>
                <a:spcPct val="90000"/>
              </a:lnSpc>
              <a:spcAft>
                <a:spcPct val="20000"/>
              </a:spcAft>
              <a:buFont typeface="Arial" pitchFamily="34" charset="0"/>
              <a:buChar char="–"/>
              <a:defRPr/>
            </a:pPr>
            <a:r>
              <a:rPr lang="en-US" sz="2600" dirty="0">
                <a:ea typeface="+mn-ea"/>
                <a:cs typeface="Times New Roman" pitchFamily="18" charset="0"/>
              </a:rPr>
              <a:t>Input</a:t>
            </a:r>
            <a:r>
              <a:rPr lang="en-US" sz="2600" dirty="0">
                <a:ea typeface="+mn-ea"/>
              </a:rPr>
              <a:t>: Entering data into the computer</a:t>
            </a:r>
          </a:p>
          <a:p>
            <a:pPr lvl="1" eaLnBrk="1" fontAlgn="auto" hangingPunct="1">
              <a:lnSpc>
                <a:spcPct val="90000"/>
              </a:lnSpc>
              <a:spcAft>
                <a:spcPct val="20000"/>
              </a:spcAft>
              <a:buFont typeface="Arial" pitchFamily="34" charset="0"/>
              <a:buChar char="–"/>
              <a:defRPr/>
            </a:pPr>
            <a:r>
              <a:rPr lang="en-US" sz="2600" dirty="0">
                <a:ea typeface="+mn-ea"/>
                <a:cs typeface="Times New Roman" pitchFamily="18" charset="0"/>
              </a:rPr>
              <a:t>Processing</a:t>
            </a:r>
            <a:r>
              <a:rPr lang="en-US" sz="2600" dirty="0">
                <a:ea typeface="+mn-ea"/>
              </a:rPr>
              <a:t>: Performing operations on the data</a:t>
            </a:r>
          </a:p>
          <a:p>
            <a:pPr lvl="1" eaLnBrk="1" fontAlgn="auto" hangingPunct="1">
              <a:lnSpc>
                <a:spcPct val="90000"/>
              </a:lnSpc>
              <a:spcAft>
                <a:spcPct val="20000"/>
              </a:spcAft>
              <a:buFont typeface="Arial" pitchFamily="34" charset="0"/>
              <a:buChar char="–"/>
              <a:defRPr/>
            </a:pPr>
            <a:r>
              <a:rPr lang="en-US" sz="2600" dirty="0">
                <a:ea typeface="+mn-ea"/>
                <a:cs typeface="Times New Roman" pitchFamily="18" charset="0"/>
              </a:rPr>
              <a:t>Output</a:t>
            </a:r>
            <a:r>
              <a:rPr lang="en-US" sz="2600" dirty="0">
                <a:ea typeface="+mn-ea"/>
              </a:rPr>
              <a:t>: Presenting the results</a:t>
            </a:r>
          </a:p>
          <a:p>
            <a:pPr lvl="1" eaLnBrk="1" fontAlgn="auto" hangingPunct="1">
              <a:lnSpc>
                <a:spcPct val="90000"/>
              </a:lnSpc>
              <a:spcAft>
                <a:spcPct val="20000"/>
              </a:spcAft>
              <a:buFont typeface="Arial" pitchFamily="34" charset="0"/>
              <a:buChar char="–"/>
              <a:defRPr/>
            </a:pPr>
            <a:r>
              <a:rPr lang="en-US" sz="2600" dirty="0">
                <a:ea typeface="+mn-ea"/>
                <a:cs typeface="Times New Roman" pitchFamily="18" charset="0"/>
              </a:rPr>
              <a:t>Storage</a:t>
            </a:r>
            <a:r>
              <a:rPr lang="en-US" sz="2600" dirty="0">
                <a:ea typeface="+mn-ea"/>
              </a:rPr>
              <a:t>: Saving data, programs, or output for future use</a:t>
            </a:r>
          </a:p>
          <a:p>
            <a:pPr lvl="1" eaLnBrk="1" fontAlgn="auto" hangingPunct="1">
              <a:lnSpc>
                <a:spcPct val="90000"/>
              </a:lnSpc>
              <a:spcAft>
                <a:spcPct val="20000"/>
              </a:spcAft>
              <a:buFont typeface="Arial" pitchFamily="34" charset="0"/>
              <a:buChar char="–"/>
              <a:defRPr/>
            </a:pPr>
            <a:r>
              <a:rPr lang="en-US" sz="2600" dirty="0">
                <a:ea typeface="+mn-ea"/>
              </a:rPr>
              <a:t>Communications: Sending or receiving data</a:t>
            </a:r>
          </a:p>
          <a:p>
            <a:pPr lvl="1" eaLnBrk="1" fontAlgn="auto" hangingPunct="1">
              <a:lnSpc>
                <a:spcPct val="90000"/>
              </a:lnSpc>
              <a:spcAft>
                <a:spcPct val="20000"/>
              </a:spcAft>
              <a:buFont typeface="Arial" pitchFamily="34" charset="0"/>
              <a:buChar char="–"/>
              <a:defRPr/>
            </a:pPr>
            <a:endParaRPr lang="en-US" dirty="0">
              <a:ea typeface="+mn-ea"/>
              <a:cs typeface="Times New Roman" pitchFamily="18" charset="0"/>
            </a:endParaRPr>
          </a:p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endParaRPr lang="en-US" dirty="0">
              <a:ea typeface="+mn-ea"/>
              <a:cs typeface="+mn-cs"/>
            </a:endParaRPr>
          </a:p>
        </p:txBody>
      </p:sp>
      <p:sp>
        <p:nvSpPr>
          <p:cNvPr id="25603" name="Footer Placeholder 3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>
                <a:latin typeface="Ebrima" charset="0"/>
                <a:ea typeface="Ebrima" charset="0"/>
                <a:cs typeface="Ebrima" charset="0"/>
              </a:rPr>
              <a:t>Understanding Computers: Today and Tomorrow, 14th Edition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35D7B5E-85FF-4332-BBBC-593928E5E6B7}" type="slidenum">
              <a:rPr lang="en-US"/>
              <a:pPr>
                <a:defRPr/>
              </a:pPr>
              <a:t>12</a:t>
            </a:fld>
            <a:endParaRPr lang="en-US"/>
          </a:p>
        </p:txBody>
      </p:sp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Title 1"/>
          <p:cNvSpPr>
            <a:spLocks noGrp="1"/>
          </p:cNvSpPr>
          <p:nvPr>
            <p:ph type="title"/>
          </p:nvPr>
        </p:nvSpPr>
        <p:spPr>
          <a:xfrm>
            <a:off x="1727200" y="274638"/>
            <a:ext cx="6959600" cy="814387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>
                <a:latin typeface="Ebrima" charset="0"/>
                <a:ea typeface="Ebrima" charset="0"/>
                <a:cs typeface="Ebrima" charset="0"/>
              </a:rPr>
              <a:t>What Is a Computer and What Does It Do?</a:t>
            </a:r>
          </a:p>
        </p:txBody>
      </p:sp>
      <p:sp>
        <p:nvSpPr>
          <p:cNvPr id="26626" name="Footer Placeholder 3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>
                <a:latin typeface="Ebrima" charset="0"/>
                <a:ea typeface="Ebrima" charset="0"/>
                <a:cs typeface="Ebrima" charset="0"/>
              </a:rPr>
              <a:t>Understanding Computers: Today and Tomorrow, 14th Edition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7507601-B3C2-4A3E-A2F3-C5D9985AE3BC}" type="slidenum">
              <a:rPr lang="en-US"/>
              <a:pPr>
                <a:defRPr/>
              </a:pPr>
              <a:t>13</a:t>
            </a:fld>
            <a:endParaRPr lang="en-US"/>
          </a:p>
        </p:txBody>
      </p:sp>
      <p:pic>
        <p:nvPicPr>
          <p:cNvPr id="26628" name="Picture 2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323850" y="2098148"/>
            <a:ext cx="8496622" cy="3152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/>
          <a:srcRect t="82814"/>
          <a:stretch>
            <a:fillRect/>
          </a:stretch>
        </p:blipFill>
        <p:spPr bwMode="auto">
          <a:xfrm>
            <a:off x="467544" y="5301208"/>
            <a:ext cx="8208963" cy="6575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Title 1"/>
          <p:cNvSpPr>
            <a:spLocks noGrp="1"/>
          </p:cNvSpPr>
          <p:nvPr>
            <p:ph type="title"/>
          </p:nvPr>
        </p:nvSpPr>
        <p:spPr>
          <a:xfrm>
            <a:off x="1727200" y="274638"/>
            <a:ext cx="6959600" cy="814387"/>
          </a:xfrm>
        </p:spPr>
        <p:txBody>
          <a:bodyPr/>
          <a:lstStyle/>
          <a:p>
            <a:pPr eaLnBrk="1" hangingPunct="1"/>
            <a:r>
              <a:rPr lang="en-US" smtClean="0">
                <a:latin typeface="Ebrima" charset="0"/>
                <a:ea typeface="Ebrima" charset="0"/>
                <a:cs typeface="Ebrima" charset="0"/>
              </a:rPr>
              <a:t>Data vs. Information</a:t>
            </a:r>
          </a:p>
        </p:txBody>
      </p:sp>
      <p:sp>
        <p:nvSpPr>
          <p:cNvPr id="27650" name="Content Placeholder 2"/>
          <p:cNvSpPr>
            <a:spLocks noGrp="1"/>
          </p:cNvSpPr>
          <p:nvPr>
            <p:ph idx="1"/>
          </p:nvPr>
        </p:nvSpPr>
        <p:spPr>
          <a:xfrm>
            <a:off x="457200" y="1520825"/>
            <a:ext cx="8229600" cy="4605338"/>
          </a:xfrm>
        </p:spPr>
        <p:txBody>
          <a:bodyPr/>
          <a:lstStyle/>
          <a:p>
            <a:pPr eaLnBrk="1" hangingPunct="1">
              <a:lnSpc>
                <a:spcPct val="90000"/>
              </a:lnSpc>
              <a:spcAft>
                <a:spcPct val="20000"/>
              </a:spcAft>
            </a:pPr>
            <a:r>
              <a:rPr lang="en-US" dirty="0"/>
              <a:t>Data </a:t>
            </a:r>
          </a:p>
          <a:p>
            <a:pPr lvl="1" eaLnBrk="1" hangingPunct="1">
              <a:lnSpc>
                <a:spcPct val="90000"/>
              </a:lnSpc>
              <a:spcAft>
                <a:spcPct val="20000"/>
              </a:spcAft>
            </a:pPr>
            <a:r>
              <a:rPr lang="en-US" dirty="0"/>
              <a:t>Raw, unorganized facts</a:t>
            </a:r>
          </a:p>
          <a:p>
            <a:pPr lvl="1" eaLnBrk="1" hangingPunct="1">
              <a:lnSpc>
                <a:spcPct val="90000"/>
              </a:lnSpc>
              <a:spcAft>
                <a:spcPct val="20000"/>
              </a:spcAft>
            </a:pPr>
            <a:r>
              <a:rPr lang="en-US" dirty="0"/>
              <a:t>Can be in the form of text, graphics, audio, or video</a:t>
            </a:r>
          </a:p>
          <a:p>
            <a:pPr eaLnBrk="1" hangingPunct="1">
              <a:lnSpc>
                <a:spcPct val="90000"/>
              </a:lnSpc>
              <a:spcAft>
                <a:spcPct val="20000"/>
              </a:spcAft>
            </a:pPr>
            <a:r>
              <a:rPr lang="en-US" dirty="0"/>
              <a:t>Information</a:t>
            </a:r>
          </a:p>
          <a:p>
            <a:pPr lvl="1" eaLnBrk="1" hangingPunct="1">
              <a:lnSpc>
                <a:spcPct val="90000"/>
              </a:lnSpc>
              <a:spcAft>
                <a:spcPct val="20000"/>
              </a:spcAft>
            </a:pPr>
            <a:r>
              <a:rPr lang="en-US" dirty="0"/>
              <a:t>Data that has been processed into a meaningful form</a:t>
            </a:r>
          </a:p>
          <a:p>
            <a:pPr eaLnBrk="1" hangingPunct="1">
              <a:lnSpc>
                <a:spcPct val="90000"/>
              </a:lnSpc>
              <a:spcAft>
                <a:spcPct val="20000"/>
              </a:spcAft>
            </a:pPr>
            <a:r>
              <a:rPr lang="en-US" dirty="0"/>
              <a:t>Information processing</a:t>
            </a:r>
          </a:p>
          <a:p>
            <a:pPr lvl="1" eaLnBrk="1" hangingPunct="1">
              <a:lnSpc>
                <a:spcPct val="90000"/>
              </a:lnSpc>
              <a:spcAft>
                <a:spcPct val="20000"/>
              </a:spcAft>
            </a:pPr>
            <a:r>
              <a:rPr lang="en-US" dirty="0"/>
              <a:t>Converting data into information</a:t>
            </a:r>
          </a:p>
          <a:p>
            <a:pPr eaLnBrk="1" hangingPunct="1"/>
            <a:endParaRPr lang="en-US" dirty="0"/>
          </a:p>
        </p:txBody>
      </p:sp>
      <p:sp>
        <p:nvSpPr>
          <p:cNvPr id="27651" name="Footer Placeholder 3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>
                <a:latin typeface="Ebrima" charset="0"/>
                <a:ea typeface="Ebrima" charset="0"/>
                <a:cs typeface="Ebrima" charset="0"/>
              </a:rPr>
              <a:t>Understanding Computers: Today and Tomorrow, 14th Edition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9855814-D839-4C7D-AD6A-2B43106AB6CD}" type="slidenum">
              <a:rPr lang="en-US"/>
              <a:pPr>
                <a:defRPr/>
              </a:pPr>
              <a:t>14</a:t>
            </a:fld>
            <a:endParaRPr lang="en-US"/>
          </a:p>
        </p:txBody>
      </p:sp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Title 1"/>
          <p:cNvSpPr>
            <a:spLocks noGrp="1"/>
          </p:cNvSpPr>
          <p:nvPr>
            <p:ph type="title"/>
          </p:nvPr>
        </p:nvSpPr>
        <p:spPr>
          <a:xfrm>
            <a:off x="1727200" y="274638"/>
            <a:ext cx="6959600" cy="814387"/>
          </a:xfrm>
        </p:spPr>
        <p:txBody>
          <a:bodyPr/>
          <a:lstStyle/>
          <a:p>
            <a:pPr eaLnBrk="1" hangingPunct="1"/>
            <a:r>
              <a:rPr lang="en-US" smtClean="0">
                <a:latin typeface="Ebrima" charset="0"/>
                <a:ea typeface="Ebrima" charset="0"/>
                <a:cs typeface="Ebrima" charset="0"/>
              </a:rPr>
              <a:t>Computers Then and Now</a:t>
            </a:r>
          </a:p>
        </p:txBody>
      </p:sp>
      <p:sp>
        <p:nvSpPr>
          <p:cNvPr id="28674" name="Content Placeholder 2"/>
          <p:cNvSpPr>
            <a:spLocks noGrp="1"/>
          </p:cNvSpPr>
          <p:nvPr>
            <p:ph idx="1"/>
          </p:nvPr>
        </p:nvSpPr>
        <p:spPr>
          <a:xfrm>
            <a:off x="457200" y="1520825"/>
            <a:ext cx="8229600" cy="4605338"/>
          </a:xfrm>
        </p:spPr>
        <p:txBody>
          <a:bodyPr/>
          <a:lstStyle/>
          <a:p>
            <a:pPr eaLnBrk="1" hangingPunct="1">
              <a:lnSpc>
                <a:spcPct val="90000"/>
              </a:lnSpc>
              <a:spcAft>
                <a:spcPct val="20000"/>
              </a:spcAft>
            </a:pPr>
            <a:r>
              <a:rPr lang="en-US" dirty="0"/>
              <a:t>The computer as we know it is a fairly recent invention</a:t>
            </a:r>
          </a:p>
          <a:p>
            <a:pPr eaLnBrk="1" hangingPunct="1">
              <a:lnSpc>
                <a:spcPct val="90000"/>
              </a:lnSpc>
              <a:spcAft>
                <a:spcPct val="20000"/>
              </a:spcAft>
            </a:pPr>
            <a:r>
              <a:rPr lang="en-US" dirty="0"/>
              <a:t>The history of computers is often referred to in terms of generations</a:t>
            </a:r>
          </a:p>
          <a:p>
            <a:pPr eaLnBrk="1" hangingPunct="1">
              <a:lnSpc>
                <a:spcPct val="90000"/>
              </a:lnSpc>
              <a:spcAft>
                <a:spcPct val="20000"/>
              </a:spcAft>
            </a:pPr>
            <a:r>
              <a:rPr lang="en-US" dirty="0"/>
              <a:t>Each new generation is characterized by a major technological development</a:t>
            </a:r>
          </a:p>
          <a:p>
            <a:pPr eaLnBrk="1" hangingPunct="1">
              <a:lnSpc>
                <a:spcPct val="90000"/>
              </a:lnSpc>
              <a:spcAft>
                <a:spcPct val="20000"/>
              </a:spcAft>
            </a:pPr>
            <a:r>
              <a:rPr lang="en-US" dirty="0" err="1"/>
              <a:t>Precomputers</a:t>
            </a:r>
            <a:r>
              <a:rPr lang="en-US" dirty="0"/>
              <a:t> and early computers (before 1946)</a:t>
            </a:r>
          </a:p>
          <a:p>
            <a:pPr lvl="1" eaLnBrk="1" hangingPunct="1">
              <a:lnSpc>
                <a:spcPct val="90000"/>
              </a:lnSpc>
              <a:spcAft>
                <a:spcPct val="20000"/>
              </a:spcAft>
            </a:pPr>
            <a:r>
              <a:rPr lang="en-US" dirty="0"/>
              <a:t>Abacus, slide rule, mechanical calculator</a:t>
            </a:r>
          </a:p>
          <a:p>
            <a:pPr lvl="1" eaLnBrk="1" hangingPunct="1">
              <a:lnSpc>
                <a:spcPct val="90000"/>
              </a:lnSpc>
              <a:spcAft>
                <a:spcPct val="20000"/>
              </a:spcAft>
            </a:pPr>
            <a:r>
              <a:rPr lang="en-US" dirty="0"/>
              <a:t>Punch Card Tabulating Machine and Sorter</a:t>
            </a:r>
          </a:p>
          <a:p>
            <a:pPr eaLnBrk="1" hangingPunct="1"/>
            <a:endParaRPr lang="en-US" dirty="0"/>
          </a:p>
        </p:txBody>
      </p:sp>
      <p:sp>
        <p:nvSpPr>
          <p:cNvPr id="28675" name="Footer Placeholder 3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>
                <a:latin typeface="Ebrima" charset="0"/>
                <a:ea typeface="Ebrima" charset="0"/>
                <a:cs typeface="Ebrima" charset="0"/>
              </a:rPr>
              <a:t>Understanding Computers: Today and Tomorrow, 14th Edition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7F31D4C-D2D0-4FF4-AA8D-46ACF547BF63}" type="slidenum">
              <a:rPr lang="en-US"/>
              <a:pPr>
                <a:defRPr/>
              </a:pPr>
              <a:t>15</a:t>
            </a:fld>
            <a:endParaRPr lang="en-US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Title 1"/>
          <p:cNvSpPr>
            <a:spLocks noGrp="1"/>
          </p:cNvSpPr>
          <p:nvPr>
            <p:ph type="title"/>
          </p:nvPr>
        </p:nvSpPr>
        <p:spPr>
          <a:xfrm>
            <a:off x="1727200" y="274638"/>
            <a:ext cx="6959600" cy="814387"/>
          </a:xfrm>
        </p:spPr>
        <p:txBody>
          <a:bodyPr/>
          <a:lstStyle/>
          <a:p>
            <a:pPr eaLnBrk="1" hangingPunct="1"/>
            <a:r>
              <a:rPr lang="en-US" dirty="0">
                <a:latin typeface="Ebrima" charset="0"/>
                <a:ea typeface="Ebrima" charset="0"/>
                <a:cs typeface="Ebrima" charset="0"/>
              </a:rPr>
              <a:t>Computers Then and Now</a:t>
            </a:r>
          </a:p>
        </p:txBody>
      </p:sp>
      <p:sp>
        <p:nvSpPr>
          <p:cNvPr id="29698" name="Footer Placeholder 3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>
                <a:latin typeface="Ebrima" charset="0"/>
                <a:ea typeface="Ebrima" charset="0"/>
                <a:cs typeface="Ebrima" charset="0"/>
              </a:rPr>
              <a:t>Understanding Computers: Today and Tomorrow, 14th Edition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BE50117-6CD6-4487-A864-36F3ABD6690A}" type="slidenum">
              <a:rPr lang="en-US"/>
              <a:pPr>
                <a:defRPr/>
              </a:pPr>
              <a:t>16</a:t>
            </a:fld>
            <a:endParaRPr lang="en-US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 cstate="print"/>
          <a:srcRect r="51301" b="63606"/>
          <a:stretch>
            <a:fillRect/>
          </a:stretch>
        </p:blipFill>
        <p:spPr bwMode="auto">
          <a:xfrm>
            <a:off x="3012725" y="1575318"/>
            <a:ext cx="3551473" cy="4373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Title 1"/>
          <p:cNvSpPr>
            <a:spLocks noGrp="1"/>
          </p:cNvSpPr>
          <p:nvPr>
            <p:ph type="title"/>
          </p:nvPr>
        </p:nvSpPr>
        <p:spPr>
          <a:xfrm>
            <a:off x="1727200" y="274638"/>
            <a:ext cx="6959600" cy="814387"/>
          </a:xfrm>
        </p:spPr>
        <p:txBody>
          <a:bodyPr/>
          <a:lstStyle/>
          <a:p>
            <a:pPr eaLnBrk="1" hangingPunct="1"/>
            <a:r>
              <a:rPr lang="en-US" smtClean="0">
                <a:latin typeface="Ebrima" charset="0"/>
                <a:ea typeface="Ebrima" charset="0"/>
                <a:cs typeface="Ebrima" charset="0"/>
              </a:rPr>
              <a:t>Computers Then and Now</a:t>
            </a:r>
          </a:p>
        </p:txBody>
      </p:sp>
      <p:sp>
        <p:nvSpPr>
          <p:cNvPr id="30722" name="Content Placeholder 2"/>
          <p:cNvSpPr>
            <a:spLocks noGrp="1"/>
          </p:cNvSpPr>
          <p:nvPr>
            <p:ph idx="1"/>
          </p:nvPr>
        </p:nvSpPr>
        <p:spPr>
          <a:xfrm>
            <a:off x="457200" y="1520825"/>
            <a:ext cx="8229600" cy="4605338"/>
          </a:xfrm>
        </p:spPr>
        <p:txBody>
          <a:bodyPr/>
          <a:lstStyle/>
          <a:p>
            <a:pPr eaLnBrk="1" hangingPunct="1">
              <a:lnSpc>
                <a:spcPct val="90000"/>
              </a:lnSpc>
              <a:spcAft>
                <a:spcPct val="20000"/>
              </a:spcAft>
            </a:pPr>
            <a:r>
              <a:rPr lang="en-US" dirty="0"/>
              <a:t>First-generation computers (1946-1957)</a:t>
            </a:r>
          </a:p>
          <a:p>
            <a:pPr lvl="1" eaLnBrk="1" hangingPunct="1">
              <a:lnSpc>
                <a:spcPct val="90000"/>
              </a:lnSpc>
              <a:spcAft>
                <a:spcPct val="20000"/>
              </a:spcAft>
            </a:pPr>
            <a:r>
              <a:rPr lang="en-US" dirty="0"/>
              <a:t>Enormous and powered by vacuum tubes</a:t>
            </a:r>
          </a:p>
          <a:p>
            <a:pPr lvl="1" eaLnBrk="1" hangingPunct="1">
              <a:lnSpc>
                <a:spcPct val="90000"/>
              </a:lnSpc>
              <a:spcAft>
                <a:spcPct val="20000"/>
              </a:spcAft>
            </a:pPr>
            <a:r>
              <a:rPr lang="en-US" dirty="0"/>
              <a:t>Used a great deal of electricity and generated a lot of heat</a:t>
            </a:r>
          </a:p>
          <a:p>
            <a:pPr lvl="1" eaLnBrk="1" hangingPunct="1">
              <a:lnSpc>
                <a:spcPct val="90000"/>
              </a:lnSpc>
              <a:spcAft>
                <a:spcPct val="20000"/>
              </a:spcAft>
            </a:pPr>
            <a:r>
              <a:rPr lang="en-US" dirty="0"/>
              <a:t>ENIAC and UNIVAC</a:t>
            </a:r>
          </a:p>
          <a:p>
            <a:pPr eaLnBrk="1" hangingPunct="1">
              <a:lnSpc>
                <a:spcPct val="90000"/>
              </a:lnSpc>
              <a:spcAft>
                <a:spcPct val="20000"/>
              </a:spcAft>
            </a:pPr>
            <a:r>
              <a:rPr lang="en-US" dirty="0"/>
              <a:t>Second-generation computers (1958-1963)</a:t>
            </a:r>
          </a:p>
          <a:p>
            <a:pPr lvl="1" eaLnBrk="1" hangingPunct="1">
              <a:lnSpc>
                <a:spcPct val="90000"/>
              </a:lnSpc>
              <a:spcAft>
                <a:spcPct val="20000"/>
              </a:spcAft>
            </a:pPr>
            <a:r>
              <a:rPr lang="en-US" dirty="0"/>
              <a:t>Used transistors</a:t>
            </a:r>
          </a:p>
          <a:p>
            <a:pPr lvl="1" eaLnBrk="1" hangingPunct="1">
              <a:lnSpc>
                <a:spcPct val="90000"/>
              </a:lnSpc>
              <a:spcAft>
                <a:spcPct val="20000"/>
              </a:spcAft>
            </a:pPr>
            <a:r>
              <a:rPr lang="en-US" dirty="0"/>
              <a:t>Computers were smaller, more powerful, cheaper, more energy-efficient, and more reliable</a:t>
            </a:r>
          </a:p>
          <a:p>
            <a:pPr lvl="1" eaLnBrk="1" hangingPunct="1">
              <a:lnSpc>
                <a:spcPct val="90000"/>
              </a:lnSpc>
              <a:spcAft>
                <a:spcPct val="20000"/>
              </a:spcAft>
            </a:pPr>
            <a:r>
              <a:rPr lang="en-US" dirty="0"/>
              <a:t>Punch cards and magnetic tape were used to input and store data</a:t>
            </a:r>
          </a:p>
          <a:p>
            <a:pPr eaLnBrk="1" hangingPunct="1"/>
            <a:endParaRPr lang="en-US" dirty="0"/>
          </a:p>
        </p:txBody>
      </p:sp>
      <p:sp>
        <p:nvSpPr>
          <p:cNvPr id="30723" name="Footer Placeholder 3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>
                <a:latin typeface="Ebrima" charset="0"/>
                <a:ea typeface="Ebrima" charset="0"/>
                <a:cs typeface="Ebrima" charset="0"/>
              </a:rPr>
              <a:t>Understanding Computers: Today and Tomorrow, 14th Edition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60784E6-980E-471E-B89D-D981BCD9DB68}" type="slidenum">
              <a:rPr lang="en-US"/>
              <a:pPr>
                <a:defRPr/>
              </a:pPr>
              <a:t>17</a:t>
            </a:fld>
            <a:endParaRPr lang="en-US"/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Title 1"/>
          <p:cNvSpPr>
            <a:spLocks noGrp="1"/>
          </p:cNvSpPr>
          <p:nvPr>
            <p:ph type="title"/>
          </p:nvPr>
        </p:nvSpPr>
        <p:spPr>
          <a:xfrm>
            <a:off x="1727200" y="274638"/>
            <a:ext cx="6959600" cy="814387"/>
          </a:xfrm>
        </p:spPr>
        <p:txBody>
          <a:bodyPr/>
          <a:lstStyle/>
          <a:p>
            <a:pPr eaLnBrk="1" hangingPunct="1"/>
            <a:r>
              <a:rPr lang="en-US">
                <a:latin typeface="Ebrima" charset="0"/>
                <a:ea typeface="Ebrima" charset="0"/>
                <a:cs typeface="Ebrima" charset="0"/>
              </a:rPr>
              <a:t>Computers Then and Now</a:t>
            </a:r>
          </a:p>
        </p:txBody>
      </p:sp>
      <p:sp>
        <p:nvSpPr>
          <p:cNvPr id="31746" name="Footer Placeholder 3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>
                <a:latin typeface="Ebrima" charset="0"/>
                <a:ea typeface="Ebrima" charset="0"/>
                <a:cs typeface="Ebrima" charset="0"/>
              </a:rPr>
              <a:t>Understanding Computers: Today and Tomorrow, 14th Edition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C3ABEF5-4160-4403-9230-456252ED784D}" type="slidenum">
              <a:rPr lang="en-US"/>
              <a:pPr>
                <a:defRPr/>
              </a:pPr>
              <a:t>18</a:t>
            </a:fld>
            <a:endParaRPr lang="en-US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1988840"/>
            <a:ext cx="3528392" cy="40723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04048" y="1916832"/>
            <a:ext cx="3168352" cy="4219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Title 1"/>
          <p:cNvSpPr>
            <a:spLocks noGrp="1"/>
          </p:cNvSpPr>
          <p:nvPr>
            <p:ph type="title"/>
          </p:nvPr>
        </p:nvSpPr>
        <p:spPr>
          <a:xfrm>
            <a:off x="1727200" y="274638"/>
            <a:ext cx="6959600" cy="814387"/>
          </a:xfrm>
        </p:spPr>
        <p:txBody>
          <a:bodyPr/>
          <a:lstStyle/>
          <a:p>
            <a:pPr eaLnBrk="1" hangingPunct="1"/>
            <a:r>
              <a:rPr lang="en-US">
                <a:latin typeface="Ebrima" charset="0"/>
                <a:ea typeface="Ebrima" charset="0"/>
                <a:cs typeface="Ebrima" charset="0"/>
              </a:rPr>
              <a:t>Computers Then and Now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0825"/>
            <a:ext cx="8229600" cy="4605338"/>
          </a:xfrm>
        </p:spPr>
        <p:txBody>
          <a:bodyPr rtlCol="0">
            <a:normAutofit lnSpcReduction="10000"/>
          </a:bodyPr>
          <a:lstStyle/>
          <a:p>
            <a:pPr eaLnBrk="1" fontAlgn="auto" hangingPunct="1">
              <a:lnSpc>
                <a:spcPct val="90000"/>
              </a:lnSpc>
              <a:spcAft>
                <a:spcPct val="20000"/>
              </a:spcAft>
              <a:buFont typeface="Arial" pitchFamily="34" charset="0"/>
              <a:buChar char="•"/>
              <a:defRPr/>
            </a:pPr>
            <a:r>
              <a:rPr lang="en-US" dirty="0">
                <a:ea typeface="+mn-ea"/>
                <a:cs typeface="+mn-cs"/>
              </a:rPr>
              <a:t>Third-generation computers (1964-1970)</a:t>
            </a:r>
          </a:p>
          <a:p>
            <a:pPr lvl="1" eaLnBrk="1" fontAlgn="auto" hangingPunct="1">
              <a:lnSpc>
                <a:spcPct val="90000"/>
              </a:lnSpc>
              <a:spcAft>
                <a:spcPct val="20000"/>
              </a:spcAft>
              <a:buFont typeface="Arial" pitchFamily="34" charset="0"/>
              <a:buChar char="–"/>
              <a:defRPr/>
            </a:pPr>
            <a:r>
              <a:rPr lang="en-US" dirty="0">
                <a:ea typeface="+mn-ea"/>
              </a:rPr>
              <a:t>Used integrated circuits (ICs)</a:t>
            </a:r>
          </a:p>
          <a:p>
            <a:pPr lvl="1" eaLnBrk="1" fontAlgn="auto" hangingPunct="1">
              <a:lnSpc>
                <a:spcPct val="90000"/>
              </a:lnSpc>
              <a:spcAft>
                <a:spcPct val="20000"/>
              </a:spcAft>
              <a:buFont typeface="Arial" pitchFamily="34" charset="0"/>
              <a:buChar char="–"/>
              <a:defRPr/>
            </a:pPr>
            <a:r>
              <a:rPr lang="en-US" dirty="0">
                <a:ea typeface="+mn-ea"/>
              </a:rPr>
              <a:t>Keyboards and monitors introduced</a:t>
            </a:r>
          </a:p>
          <a:p>
            <a:pPr eaLnBrk="1" fontAlgn="auto" hangingPunct="1">
              <a:lnSpc>
                <a:spcPct val="90000"/>
              </a:lnSpc>
              <a:spcAft>
                <a:spcPct val="20000"/>
              </a:spcAft>
              <a:buFont typeface="Arial" pitchFamily="34" charset="0"/>
              <a:buChar char="•"/>
              <a:defRPr/>
            </a:pPr>
            <a:r>
              <a:rPr lang="en-US" dirty="0">
                <a:ea typeface="+mn-ea"/>
                <a:cs typeface="+mn-cs"/>
              </a:rPr>
              <a:t>Fourth-generation computers (1971-present)</a:t>
            </a:r>
          </a:p>
          <a:p>
            <a:pPr lvl="1" eaLnBrk="1" fontAlgn="auto" hangingPunct="1">
              <a:lnSpc>
                <a:spcPct val="90000"/>
              </a:lnSpc>
              <a:spcAft>
                <a:spcPct val="20000"/>
              </a:spcAft>
              <a:buFont typeface="Arial" pitchFamily="34" charset="0"/>
              <a:buChar char="–"/>
              <a:defRPr/>
            </a:pPr>
            <a:r>
              <a:rPr lang="en-US" dirty="0">
                <a:ea typeface="+mn-ea"/>
              </a:rPr>
              <a:t>Use microprocessors</a:t>
            </a:r>
          </a:p>
          <a:p>
            <a:pPr lvl="1" eaLnBrk="1" fontAlgn="auto" hangingPunct="1">
              <a:lnSpc>
                <a:spcPct val="90000"/>
              </a:lnSpc>
              <a:spcAft>
                <a:spcPct val="20000"/>
              </a:spcAft>
              <a:buFont typeface="Arial" pitchFamily="34" charset="0"/>
              <a:buChar char="–"/>
              <a:defRPr/>
            </a:pPr>
            <a:r>
              <a:rPr lang="en-US" dirty="0">
                <a:ea typeface="+mn-ea"/>
              </a:rPr>
              <a:t>IBM PC, Apple Macintosh</a:t>
            </a:r>
          </a:p>
          <a:p>
            <a:pPr lvl="1" eaLnBrk="1" fontAlgn="auto" hangingPunct="1">
              <a:lnSpc>
                <a:spcPct val="90000"/>
              </a:lnSpc>
              <a:spcAft>
                <a:spcPct val="20000"/>
              </a:spcAft>
              <a:buFont typeface="Arial" pitchFamily="34" charset="0"/>
              <a:buChar char="–"/>
              <a:defRPr/>
            </a:pPr>
            <a:r>
              <a:rPr lang="en-US" dirty="0">
                <a:ea typeface="+mn-ea"/>
              </a:rPr>
              <a:t>Use keyboards, mice, monitors, and printers</a:t>
            </a:r>
          </a:p>
          <a:p>
            <a:pPr lvl="1" eaLnBrk="1" fontAlgn="auto" hangingPunct="1">
              <a:lnSpc>
                <a:spcPct val="90000"/>
              </a:lnSpc>
              <a:spcAft>
                <a:spcPct val="20000"/>
              </a:spcAft>
              <a:buFont typeface="Arial" pitchFamily="34" charset="0"/>
              <a:buChar char="–"/>
              <a:defRPr/>
            </a:pPr>
            <a:r>
              <a:rPr lang="en-US" dirty="0">
                <a:ea typeface="+mn-ea"/>
              </a:rPr>
              <a:t>Use magnetic disks, flash memory, and optical disks for storage</a:t>
            </a:r>
          </a:p>
          <a:p>
            <a:pPr lvl="1" eaLnBrk="1" fontAlgn="auto" hangingPunct="1">
              <a:lnSpc>
                <a:spcPct val="90000"/>
              </a:lnSpc>
              <a:spcAft>
                <a:spcPct val="20000"/>
              </a:spcAft>
              <a:buFont typeface="Arial" pitchFamily="34" charset="0"/>
              <a:buChar char="–"/>
              <a:defRPr/>
            </a:pPr>
            <a:r>
              <a:rPr lang="en-US" dirty="0">
                <a:ea typeface="+mn-ea"/>
              </a:rPr>
              <a:t>Computer networks, wireless technologies, Internet introduced</a:t>
            </a:r>
          </a:p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endParaRPr lang="en-US" dirty="0">
              <a:ea typeface="+mn-ea"/>
              <a:cs typeface="+mn-cs"/>
            </a:endParaRPr>
          </a:p>
        </p:txBody>
      </p:sp>
      <p:sp>
        <p:nvSpPr>
          <p:cNvPr id="32771" name="Footer Placeholder 3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>
                <a:latin typeface="Ebrima" charset="0"/>
                <a:ea typeface="Ebrima" charset="0"/>
                <a:cs typeface="Ebrima" charset="0"/>
              </a:rPr>
              <a:t>Understanding Computers: Today and Tomorrow, 14th Edition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1249F3D-B8E1-4109-A8BD-8B2B1EE88329}" type="slidenum">
              <a:rPr lang="en-US"/>
              <a:pPr>
                <a:defRPr/>
              </a:pPr>
              <a:t>19</a:t>
            </a:fld>
            <a:endParaRPr lang="en-US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/>
          <p:cNvSpPr>
            <a:spLocks noGrp="1"/>
          </p:cNvSpPr>
          <p:nvPr>
            <p:ph type="title"/>
          </p:nvPr>
        </p:nvSpPr>
        <p:spPr>
          <a:xfrm>
            <a:off x="1727200" y="274638"/>
            <a:ext cx="6959600" cy="814387"/>
          </a:xfrm>
        </p:spPr>
        <p:txBody>
          <a:bodyPr/>
          <a:lstStyle/>
          <a:p>
            <a:pPr eaLnBrk="1" hangingPunct="1"/>
            <a:r>
              <a:rPr lang="en-US">
                <a:latin typeface="Ebrima" charset="0"/>
                <a:ea typeface="Ebrima" charset="0"/>
                <a:cs typeface="Ebrima" charset="0"/>
              </a:rPr>
              <a:t>Computers in Your Life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0825"/>
            <a:ext cx="8229600" cy="4752975"/>
          </a:xfrm>
        </p:spPr>
        <p:txBody>
          <a:bodyPr rtlCol="0"/>
          <a:lstStyle/>
          <a:p>
            <a:pPr eaLnBrk="1" fontAlgn="auto" hangingPunct="1">
              <a:lnSpc>
                <a:spcPct val="90000"/>
              </a:lnSpc>
              <a:spcAft>
                <a:spcPct val="20000"/>
              </a:spcAft>
              <a:buFont typeface="Arial" pitchFamily="34" charset="0"/>
              <a:buChar char="•"/>
              <a:defRPr/>
            </a:pPr>
            <a:r>
              <a:rPr lang="en-US" sz="2600" dirty="0">
                <a:ea typeface="+mn-ea"/>
                <a:cs typeface="+mn-cs"/>
              </a:rPr>
              <a:t>Before 1980</a:t>
            </a:r>
          </a:p>
          <a:p>
            <a:pPr lvl="1" eaLnBrk="1" fontAlgn="auto" hangingPunct="1">
              <a:lnSpc>
                <a:spcPct val="90000"/>
              </a:lnSpc>
              <a:spcAft>
                <a:spcPct val="20000"/>
              </a:spcAft>
              <a:buFont typeface="Arial" pitchFamily="34" charset="0"/>
              <a:buChar char="–"/>
              <a:defRPr/>
            </a:pPr>
            <a:r>
              <a:rPr lang="en-US" sz="2600" dirty="0">
                <a:ea typeface="+mn-ea"/>
              </a:rPr>
              <a:t>Computers were large, expensive</a:t>
            </a:r>
          </a:p>
          <a:p>
            <a:pPr lvl="1" eaLnBrk="1" fontAlgn="auto" hangingPunct="1">
              <a:lnSpc>
                <a:spcPct val="90000"/>
              </a:lnSpc>
              <a:spcAft>
                <a:spcPct val="20000"/>
              </a:spcAft>
              <a:buFont typeface="Arial" pitchFamily="34" charset="0"/>
              <a:buChar char="–"/>
              <a:defRPr/>
            </a:pPr>
            <a:r>
              <a:rPr lang="en-US" sz="2600" dirty="0">
                <a:ea typeface="+mn-ea"/>
              </a:rPr>
              <a:t>Very few </a:t>
            </a:r>
            <a:r>
              <a:rPr lang="en-US" sz="2600" dirty="0" smtClean="0">
                <a:ea typeface="+mn-ea"/>
              </a:rPr>
              <a:t>people </a:t>
            </a:r>
            <a:r>
              <a:rPr lang="en-US" sz="2600" dirty="0">
                <a:ea typeface="+mn-ea"/>
              </a:rPr>
              <a:t>had access to them</a:t>
            </a:r>
          </a:p>
          <a:p>
            <a:pPr lvl="1" eaLnBrk="1" fontAlgn="auto" hangingPunct="1">
              <a:lnSpc>
                <a:spcPct val="90000"/>
              </a:lnSpc>
              <a:spcAft>
                <a:spcPct val="20000"/>
              </a:spcAft>
              <a:buFont typeface="Arial" pitchFamily="34" charset="0"/>
              <a:buChar char="–"/>
              <a:defRPr/>
            </a:pPr>
            <a:r>
              <a:rPr lang="en-US" sz="2600" dirty="0">
                <a:ea typeface="+mn-ea"/>
              </a:rPr>
              <a:t>Computers were mostly used for high-volume processing tasks</a:t>
            </a:r>
          </a:p>
          <a:p>
            <a:pPr eaLnBrk="1" fontAlgn="auto" hangingPunct="1">
              <a:lnSpc>
                <a:spcPct val="90000"/>
              </a:lnSpc>
              <a:spcAft>
                <a:spcPct val="20000"/>
              </a:spcAft>
              <a:buFont typeface="Arial" pitchFamily="34" charset="0"/>
              <a:buChar char="•"/>
              <a:defRPr/>
            </a:pPr>
            <a:r>
              <a:rPr lang="en-US" sz="2600" dirty="0">
                <a:ea typeface="+mn-ea"/>
                <a:cs typeface="+mn-cs"/>
              </a:rPr>
              <a:t>Microcomputers in the early 80s</a:t>
            </a:r>
          </a:p>
          <a:p>
            <a:pPr lvl="1" eaLnBrk="1" fontAlgn="auto" hangingPunct="1">
              <a:lnSpc>
                <a:spcPct val="90000"/>
              </a:lnSpc>
              <a:spcAft>
                <a:spcPct val="20000"/>
              </a:spcAft>
              <a:buFont typeface="Arial" pitchFamily="34" charset="0"/>
              <a:buChar char="–"/>
              <a:defRPr/>
            </a:pPr>
            <a:r>
              <a:rPr lang="en-US" sz="2600" dirty="0">
                <a:ea typeface="+mn-ea"/>
              </a:rPr>
              <a:t>Inexpensive personal </a:t>
            </a:r>
            <a:r>
              <a:rPr lang="en-US" sz="2600" dirty="0" smtClean="0">
                <a:ea typeface="+mn-ea"/>
              </a:rPr>
              <a:t>computers</a:t>
            </a:r>
            <a:endParaRPr lang="en-US" sz="2600" dirty="0">
              <a:ea typeface="+mn-ea"/>
            </a:endParaRPr>
          </a:p>
          <a:p>
            <a:pPr lvl="1" eaLnBrk="1" fontAlgn="auto" hangingPunct="1">
              <a:lnSpc>
                <a:spcPct val="90000"/>
              </a:lnSpc>
              <a:spcAft>
                <a:spcPct val="20000"/>
              </a:spcAft>
              <a:buFont typeface="Arial" pitchFamily="34" charset="0"/>
              <a:buChar char="–"/>
              <a:defRPr/>
            </a:pPr>
            <a:r>
              <a:rPr lang="en-US" sz="2600" dirty="0">
                <a:ea typeface="+mn-ea"/>
              </a:rPr>
              <a:t>Computer use increased </a:t>
            </a:r>
            <a:r>
              <a:rPr lang="en-US" sz="2600" dirty="0" smtClean="0">
                <a:ea typeface="+mn-ea"/>
              </a:rPr>
              <a:t>dramatically</a:t>
            </a:r>
          </a:p>
          <a:p>
            <a:pPr marL="0" indent="0" eaLnBrk="1" fontAlgn="auto" hangingPunct="1">
              <a:lnSpc>
                <a:spcPct val="90000"/>
              </a:lnSpc>
              <a:spcAft>
                <a:spcPct val="20000"/>
              </a:spcAft>
              <a:buFont typeface="Arial" pitchFamily="34" charset="0"/>
              <a:buNone/>
              <a:defRPr/>
            </a:pPr>
            <a:endParaRPr lang="en-US" dirty="0">
              <a:ea typeface="+mn-ea"/>
              <a:cs typeface="+mn-cs"/>
            </a:endParaRPr>
          </a:p>
          <a:p>
            <a:pPr marL="914400" lvl="2" indent="0" eaLnBrk="1" fontAlgn="auto" hangingPunct="1">
              <a:lnSpc>
                <a:spcPct val="90000"/>
              </a:lnSpc>
              <a:spcAft>
                <a:spcPct val="20000"/>
              </a:spcAft>
              <a:buFont typeface="Arial" pitchFamily="34" charset="0"/>
              <a:buNone/>
              <a:defRPr/>
            </a:pPr>
            <a:endParaRPr lang="en-US" sz="2000" dirty="0">
              <a:ea typeface="+mn-ea"/>
            </a:endParaRPr>
          </a:p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endParaRPr lang="en-US" dirty="0">
              <a:ea typeface="+mn-ea"/>
              <a:cs typeface="+mn-cs"/>
            </a:endParaRPr>
          </a:p>
        </p:txBody>
      </p:sp>
      <p:sp>
        <p:nvSpPr>
          <p:cNvPr id="15363" name="Footer Placeholder 3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>
                <a:latin typeface="Ebrima" charset="0"/>
                <a:ea typeface="Ebrima" charset="0"/>
                <a:cs typeface="Ebrima" charset="0"/>
              </a:rPr>
              <a:t>Understanding Computers: Today and Tomorrow, 14th Edition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9BB2424-7CB2-44EF-8B06-C3CB816932FC}" type="slidenum">
              <a:rPr lang="en-US"/>
              <a:pPr>
                <a:defRPr/>
              </a:pPr>
              <a:t>2</a:t>
            </a:fld>
            <a:endParaRPr lang="en-US"/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Title 1"/>
          <p:cNvSpPr>
            <a:spLocks noGrp="1"/>
          </p:cNvSpPr>
          <p:nvPr>
            <p:ph type="title"/>
          </p:nvPr>
        </p:nvSpPr>
        <p:spPr>
          <a:xfrm>
            <a:off x="1727200" y="274638"/>
            <a:ext cx="6959600" cy="814387"/>
          </a:xfrm>
        </p:spPr>
        <p:txBody>
          <a:bodyPr/>
          <a:lstStyle/>
          <a:p>
            <a:pPr eaLnBrk="1" hangingPunct="1"/>
            <a:r>
              <a:rPr lang="en-US">
                <a:latin typeface="Ebrima" charset="0"/>
                <a:ea typeface="Ebrima" charset="0"/>
                <a:cs typeface="Ebrima" charset="0"/>
              </a:rPr>
              <a:t>Computers Then and Now</a:t>
            </a:r>
          </a:p>
        </p:txBody>
      </p:sp>
      <p:sp>
        <p:nvSpPr>
          <p:cNvPr id="33794" name="Footer Placeholder 3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>
                <a:latin typeface="Ebrima" charset="0"/>
                <a:ea typeface="Ebrima" charset="0"/>
                <a:cs typeface="Ebrima" charset="0"/>
              </a:rPr>
              <a:t>Understanding Computers: Today and Tomorrow, 14th Edition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7F3E81C-04C6-43E2-9F1F-5784A7B68E01}" type="slidenum">
              <a:rPr lang="en-US"/>
              <a:pPr>
                <a:defRPr/>
              </a:pPr>
              <a:t>20</a:t>
            </a:fld>
            <a:endParaRPr lang="en-US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1798267"/>
            <a:ext cx="3312368" cy="40262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8" name="Group 7"/>
          <p:cNvGrpSpPr/>
          <p:nvPr/>
        </p:nvGrpSpPr>
        <p:grpSpPr>
          <a:xfrm>
            <a:off x="5292080" y="1770466"/>
            <a:ext cx="3289945" cy="3530197"/>
            <a:chOff x="5292080" y="1770466"/>
            <a:chExt cx="3289945" cy="3530197"/>
          </a:xfrm>
        </p:grpSpPr>
        <p:pic>
          <p:nvPicPr>
            <p:cNvPr id="33798" name="Picture 4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292725" y="4365625"/>
              <a:ext cx="3289300" cy="9350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6387" name="Picture 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292080" y="1770466"/>
              <a:ext cx="2736304" cy="2552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Title 1"/>
          <p:cNvSpPr>
            <a:spLocks noGrp="1"/>
          </p:cNvSpPr>
          <p:nvPr>
            <p:ph type="title"/>
          </p:nvPr>
        </p:nvSpPr>
        <p:spPr>
          <a:xfrm>
            <a:off x="1727200" y="274638"/>
            <a:ext cx="6959600" cy="814387"/>
          </a:xfrm>
        </p:spPr>
        <p:txBody>
          <a:bodyPr/>
          <a:lstStyle/>
          <a:p>
            <a:pPr eaLnBrk="1" hangingPunct="1"/>
            <a:r>
              <a:rPr lang="en-US" smtClean="0">
                <a:latin typeface="Ebrima" charset="0"/>
                <a:ea typeface="Ebrima" charset="0"/>
                <a:cs typeface="Ebrima" charset="0"/>
              </a:rPr>
              <a:t>Computers Then and Now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0825"/>
            <a:ext cx="8229600" cy="4605338"/>
          </a:xfrm>
        </p:spPr>
        <p:txBody>
          <a:bodyPr rtlCol="0"/>
          <a:lstStyle/>
          <a:p>
            <a:pPr eaLnBrk="1" fontAlgn="auto" hangingPunct="1">
              <a:lnSpc>
                <a:spcPct val="90000"/>
              </a:lnSpc>
              <a:spcAft>
                <a:spcPct val="20000"/>
              </a:spcAft>
              <a:buFont typeface="Arial" pitchFamily="34" charset="0"/>
              <a:buChar char="•"/>
              <a:defRPr/>
            </a:pPr>
            <a:r>
              <a:rPr lang="en-US" dirty="0">
                <a:ea typeface="+mn-ea"/>
                <a:cs typeface="+mn-cs"/>
              </a:rPr>
              <a:t>Fifth-generation (now and the future)</a:t>
            </a:r>
          </a:p>
          <a:p>
            <a:pPr lvl="1" eaLnBrk="1" fontAlgn="auto" hangingPunct="1">
              <a:lnSpc>
                <a:spcPct val="90000"/>
              </a:lnSpc>
              <a:spcAft>
                <a:spcPct val="20000"/>
              </a:spcAft>
              <a:buFont typeface="Arial" pitchFamily="34" charset="0"/>
              <a:buChar char="–"/>
              <a:defRPr/>
            </a:pPr>
            <a:r>
              <a:rPr lang="en-US" dirty="0">
                <a:ea typeface="+mn-ea"/>
              </a:rPr>
              <a:t>Infancy stage</a:t>
            </a:r>
          </a:p>
          <a:p>
            <a:pPr lvl="1" eaLnBrk="1" fontAlgn="auto" hangingPunct="1">
              <a:lnSpc>
                <a:spcPct val="90000"/>
              </a:lnSpc>
              <a:spcAft>
                <a:spcPct val="20000"/>
              </a:spcAft>
              <a:buFont typeface="Arial" pitchFamily="34" charset="0"/>
              <a:buChar char="–"/>
              <a:defRPr/>
            </a:pPr>
            <a:r>
              <a:rPr lang="en-US" dirty="0">
                <a:ea typeface="+mn-ea"/>
              </a:rPr>
              <a:t>No precise classification</a:t>
            </a:r>
          </a:p>
          <a:p>
            <a:pPr lvl="1" eaLnBrk="1" fontAlgn="auto" hangingPunct="1">
              <a:lnSpc>
                <a:spcPct val="90000"/>
              </a:lnSpc>
              <a:spcAft>
                <a:spcPct val="20000"/>
              </a:spcAft>
              <a:buFont typeface="Arial" pitchFamily="34" charset="0"/>
              <a:buChar char="–"/>
              <a:defRPr/>
            </a:pPr>
            <a:r>
              <a:rPr lang="en-US" dirty="0">
                <a:ea typeface="+mn-ea"/>
              </a:rPr>
              <a:t>May be based on artificial intelligence (AI)</a:t>
            </a:r>
          </a:p>
          <a:p>
            <a:pPr lvl="1" eaLnBrk="1" fontAlgn="auto" hangingPunct="1">
              <a:lnSpc>
                <a:spcPct val="90000"/>
              </a:lnSpc>
              <a:spcAft>
                <a:spcPct val="20000"/>
              </a:spcAft>
              <a:buFont typeface="Arial" pitchFamily="34" charset="0"/>
              <a:buChar char="–"/>
              <a:defRPr/>
            </a:pPr>
            <a:r>
              <a:rPr lang="en-US" dirty="0" smtClean="0">
                <a:ea typeface="+mn-ea"/>
              </a:rPr>
              <a:t>Will likely </a:t>
            </a:r>
            <a:r>
              <a:rPr lang="en-US" dirty="0">
                <a:ea typeface="+mn-ea"/>
              </a:rPr>
              <a:t>use voice and touch input</a:t>
            </a:r>
          </a:p>
          <a:p>
            <a:pPr lvl="1" eaLnBrk="1" fontAlgn="auto" hangingPunct="1">
              <a:lnSpc>
                <a:spcPct val="90000"/>
              </a:lnSpc>
              <a:spcAft>
                <a:spcPct val="20000"/>
              </a:spcAft>
              <a:buFont typeface="Arial" pitchFamily="34" charset="0"/>
              <a:buChar char="–"/>
              <a:defRPr/>
            </a:pPr>
            <a:r>
              <a:rPr lang="en-US" dirty="0">
                <a:ea typeface="+mn-ea"/>
              </a:rPr>
              <a:t>May be based on optical computers and utilize nanotechnology</a:t>
            </a:r>
          </a:p>
          <a:p>
            <a:pPr marL="0" indent="0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endParaRPr lang="en-US" dirty="0">
              <a:ea typeface="+mn-ea"/>
              <a:cs typeface="+mn-cs"/>
            </a:endParaRPr>
          </a:p>
        </p:txBody>
      </p:sp>
      <p:sp>
        <p:nvSpPr>
          <p:cNvPr id="34819" name="Footer Placeholder 3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>
                <a:latin typeface="Ebrima" charset="0"/>
                <a:ea typeface="Ebrima" charset="0"/>
                <a:cs typeface="Ebrima" charset="0"/>
              </a:rPr>
              <a:t>Understanding Computers: Today and Tomorrow, 14th Edition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06B7E02-9204-4003-838B-EE9DC009D009}" type="slidenum">
              <a:rPr lang="en-US"/>
              <a:pPr>
                <a:defRPr/>
              </a:pPr>
              <a:t>21</a:t>
            </a:fld>
            <a:endParaRPr lang="en-US"/>
          </a:p>
        </p:txBody>
      </p:sp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Title 1"/>
          <p:cNvSpPr>
            <a:spLocks noGrp="1"/>
          </p:cNvSpPr>
          <p:nvPr>
            <p:ph type="title"/>
          </p:nvPr>
        </p:nvSpPr>
        <p:spPr>
          <a:xfrm>
            <a:off x="1727200" y="274638"/>
            <a:ext cx="6959600" cy="814387"/>
          </a:xfrm>
        </p:spPr>
        <p:txBody>
          <a:bodyPr/>
          <a:lstStyle/>
          <a:p>
            <a:pPr eaLnBrk="1" hangingPunct="1"/>
            <a:r>
              <a:rPr lang="en-US" smtClean="0">
                <a:latin typeface="Ebrima" charset="0"/>
                <a:ea typeface="Ebrima" charset="0"/>
                <a:cs typeface="Ebrima" charset="0"/>
              </a:rPr>
              <a:t>Hardware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0825"/>
            <a:ext cx="8229600" cy="4605338"/>
          </a:xfrm>
        </p:spPr>
        <p:txBody>
          <a:bodyPr rtlCol="0"/>
          <a:lstStyle/>
          <a:p>
            <a:pPr eaLnBrk="1" fontAlgn="auto" hangingPunct="1">
              <a:lnSpc>
                <a:spcPct val="90000"/>
              </a:lnSpc>
              <a:spcAft>
                <a:spcPct val="20000"/>
              </a:spcAft>
              <a:buFont typeface="Arial" pitchFamily="34" charset="0"/>
              <a:buChar char="•"/>
              <a:defRPr/>
            </a:pPr>
            <a:r>
              <a:rPr lang="en-US" dirty="0">
                <a:ea typeface="+mn-ea"/>
                <a:cs typeface="Times New Roman" pitchFamily="18" charset="0"/>
              </a:rPr>
              <a:t>Hardware: </a:t>
            </a:r>
            <a:r>
              <a:rPr lang="en-US" dirty="0" smtClean="0">
                <a:ea typeface="+mn-ea"/>
                <a:cs typeface="Times New Roman" pitchFamily="18" charset="0"/>
              </a:rPr>
              <a:t> The </a:t>
            </a:r>
            <a:r>
              <a:rPr lang="en-US" dirty="0">
                <a:ea typeface="+mn-ea"/>
                <a:cs typeface="Times New Roman" pitchFamily="18" charset="0"/>
              </a:rPr>
              <a:t>physical parts of a computer</a:t>
            </a:r>
          </a:p>
          <a:p>
            <a:pPr lvl="1" eaLnBrk="1" fontAlgn="auto" hangingPunct="1">
              <a:lnSpc>
                <a:spcPct val="90000"/>
              </a:lnSpc>
              <a:spcAft>
                <a:spcPct val="20000"/>
              </a:spcAft>
              <a:buFont typeface="Arial" pitchFamily="34" charset="0"/>
              <a:buChar char="–"/>
              <a:defRPr/>
            </a:pPr>
            <a:r>
              <a:rPr lang="en-US" dirty="0">
                <a:ea typeface="+mn-ea"/>
                <a:cs typeface="Times New Roman" pitchFamily="18" charset="0"/>
              </a:rPr>
              <a:t>Internal hardware</a:t>
            </a:r>
          </a:p>
          <a:p>
            <a:pPr lvl="2" eaLnBrk="1" fontAlgn="auto" hangingPunct="1">
              <a:lnSpc>
                <a:spcPct val="90000"/>
              </a:lnSpc>
              <a:spcAft>
                <a:spcPct val="20000"/>
              </a:spcAft>
              <a:buFont typeface="Arial" pitchFamily="34" charset="0"/>
              <a:buChar char="•"/>
              <a:defRPr/>
            </a:pPr>
            <a:r>
              <a:rPr lang="en-US" dirty="0">
                <a:ea typeface="+mn-ea"/>
                <a:cs typeface="Times New Roman" pitchFamily="18" charset="0"/>
              </a:rPr>
              <a:t>Located inside the main box (system unit) of the computer</a:t>
            </a:r>
          </a:p>
          <a:p>
            <a:pPr lvl="1" eaLnBrk="1" fontAlgn="auto" hangingPunct="1">
              <a:lnSpc>
                <a:spcPct val="90000"/>
              </a:lnSpc>
              <a:spcAft>
                <a:spcPct val="20000"/>
              </a:spcAft>
              <a:buFont typeface="Arial" pitchFamily="34" charset="0"/>
              <a:buChar char="–"/>
              <a:defRPr/>
            </a:pPr>
            <a:r>
              <a:rPr lang="en-US" dirty="0">
                <a:ea typeface="+mn-ea"/>
                <a:cs typeface="Times New Roman" pitchFamily="18" charset="0"/>
              </a:rPr>
              <a:t>External hardware</a:t>
            </a:r>
          </a:p>
          <a:p>
            <a:pPr lvl="2" eaLnBrk="1" fontAlgn="auto" hangingPunct="1">
              <a:lnSpc>
                <a:spcPct val="90000"/>
              </a:lnSpc>
              <a:spcAft>
                <a:spcPct val="20000"/>
              </a:spcAft>
              <a:buFont typeface="Arial" pitchFamily="34" charset="0"/>
              <a:buChar char="•"/>
              <a:defRPr/>
            </a:pPr>
            <a:r>
              <a:rPr lang="en-US" dirty="0">
                <a:ea typeface="+mn-ea"/>
                <a:cs typeface="Times New Roman" pitchFamily="18" charset="0"/>
              </a:rPr>
              <a:t>Located outside the system unit</a:t>
            </a:r>
          </a:p>
          <a:p>
            <a:pPr lvl="2" eaLnBrk="1" fontAlgn="auto" hangingPunct="1">
              <a:lnSpc>
                <a:spcPct val="90000"/>
              </a:lnSpc>
              <a:spcAft>
                <a:spcPct val="20000"/>
              </a:spcAft>
              <a:buFont typeface="Arial" pitchFamily="34" charset="0"/>
              <a:buChar char="•"/>
              <a:defRPr/>
            </a:pPr>
            <a:r>
              <a:rPr lang="en-US" dirty="0">
                <a:ea typeface="+mn-ea"/>
                <a:cs typeface="Times New Roman" pitchFamily="18" charset="0"/>
              </a:rPr>
              <a:t>Connect to the computer via a wired or wireless connection</a:t>
            </a:r>
          </a:p>
          <a:p>
            <a:pPr lvl="1" eaLnBrk="1" fontAlgn="auto" hangingPunct="1">
              <a:lnSpc>
                <a:spcPct val="90000"/>
              </a:lnSpc>
              <a:spcAft>
                <a:spcPct val="20000"/>
              </a:spcAft>
              <a:buFont typeface="Arial" pitchFamily="34" charset="0"/>
              <a:buChar char="–"/>
              <a:defRPr/>
            </a:pPr>
            <a:r>
              <a:rPr lang="en-US" dirty="0" smtClean="0">
                <a:ea typeface="+mn-ea"/>
                <a:cs typeface="Times New Roman" pitchFamily="18" charset="0"/>
              </a:rPr>
              <a:t>Hardware devices are associated </a:t>
            </a:r>
            <a:r>
              <a:rPr lang="en-US" dirty="0">
                <a:ea typeface="+mn-ea"/>
                <a:cs typeface="Times New Roman" pitchFamily="18" charset="0"/>
              </a:rPr>
              <a:t>with all five computer </a:t>
            </a:r>
            <a:r>
              <a:rPr lang="en-US" dirty="0" smtClean="0">
                <a:ea typeface="+mn-ea"/>
                <a:cs typeface="Times New Roman" pitchFamily="18" charset="0"/>
              </a:rPr>
              <a:t>operations</a:t>
            </a:r>
          </a:p>
          <a:p>
            <a:pPr marL="0" indent="0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endParaRPr lang="en-US" dirty="0">
              <a:ea typeface="+mn-ea"/>
              <a:cs typeface="+mn-cs"/>
            </a:endParaRPr>
          </a:p>
        </p:txBody>
      </p:sp>
      <p:sp>
        <p:nvSpPr>
          <p:cNvPr id="35843" name="Footer Placeholder 3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>
                <a:latin typeface="Ebrima" charset="0"/>
                <a:ea typeface="Ebrima" charset="0"/>
                <a:cs typeface="Ebrima" charset="0"/>
              </a:rPr>
              <a:t>Understanding Computers: Today and Tomorrow, 14th Edition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DDC7740-4402-4380-8D80-208380E9065E}" type="slidenum">
              <a:rPr lang="en-US"/>
              <a:pPr>
                <a:defRPr/>
              </a:pPr>
              <a:t>22</a:t>
            </a:fld>
            <a:endParaRPr lang="en-US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Title 1"/>
          <p:cNvSpPr>
            <a:spLocks noGrp="1"/>
          </p:cNvSpPr>
          <p:nvPr>
            <p:ph type="title"/>
          </p:nvPr>
        </p:nvSpPr>
        <p:spPr>
          <a:xfrm>
            <a:off x="1727200" y="274638"/>
            <a:ext cx="6959600" cy="814387"/>
          </a:xfrm>
        </p:spPr>
        <p:txBody>
          <a:bodyPr/>
          <a:lstStyle/>
          <a:p>
            <a:pPr eaLnBrk="1" hangingPunct="1"/>
            <a:r>
              <a:rPr lang="en-US" smtClean="0">
                <a:latin typeface="Ebrima" charset="0"/>
                <a:ea typeface="Ebrima" charset="0"/>
                <a:cs typeface="Ebrima" charset="0"/>
              </a:rPr>
              <a:t>Hardware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0825"/>
            <a:ext cx="8229600" cy="4605338"/>
          </a:xfrm>
        </p:spPr>
        <p:txBody>
          <a:bodyPr rtlCol="0">
            <a:normAutofit lnSpcReduction="10000"/>
          </a:bodyPr>
          <a:lstStyle/>
          <a:p>
            <a:pPr eaLnBrk="1" fontAlgn="auto" hangingPunct="1">
              <a:lnSpc>
                <a:spcPct val="90000"/>
              </a:lnSpc>
              <a:spcBef>
                <a:spcPct val="15000"/>
              </a:spcBef>
              <a:spcAft>
                <a:spcPct val="15000"/>
              </a:spcAft>
              <a:buFont typeface="Arial" pitchFamily="34" charset="0"/>
              <a:buChar char="•"/>
              <a:defRPr/>
            </a:pPr>
            <a:r>
              <a:rPr lang="en-US" dirty="0">
                <a:ea typeface="+mn-ea"/>
                <a:cs typeface="+mn-cs"/>
              </a:rPr>
              <a:t>Input devices</a:t>
            </a:r>
          </a:p>
          <a:p>
            <a:pPr lvl="1" eaLnBrk="1" fontAlgn="auto" hangingPunct="1">
              <a:lnSpc>
                <a:spcPct val="90000"/>
              </a:lnSpc>
              <a:spcBef>
                <a:spcPct val="15000"/>
              </a:spcBef>
              <a:spcAft>
                <a:spcPct val="15000"/>
              </a:spcAft>
              <a:buFont typeface="Arial" pitchFamily="34" charset="0"/>
              <a:buChar char="–"/>
              <a:defRPr/>
            </a:pPr>
            <a:r>
              <a:rPr lang="en-US" dirty="0">
                <a:ea typeface="+mn-ea"/>
              </a:rPr>
              <a:t>Used to input data into the computer</a:t>
            </a:r>
          </a:p>
          <a:p>
            <a:pPr lvl="1" eaLnBrk="1" fontAlgn="auto" hangingPunct="1">
              <a:lnSpc>
                <a:spcPct val="90000"/>
              </a:lnSpc>
              <a:spcBef>
                <a:spcPct val="15000"/>
              </a:spcBef>
              <a:spcAft>
                <a:spcPct val="15000"/>
              </a:spcAft>
              <a:buFont typeface="Arial" pitchFamily="34" charset="0"/>
              <a:buChar char="–"/>
              <a:defRPr/>
            </a:pPr>
            <a:r>
              <a:rPr lang="en-US" dirty="0">
                <a:ea typeface="+mn-ea"/>
              </a:rPr>
              <a:t>Keyboards, mice, scanners, cameras, microphones, joysticks, touch pads, touch screens, fingerprint readers, etc.</a:t>
            </a:r>
          </a:p>
          <a:p>
            <a:pPr eaLnBrk="1" fontAlgn="auto" hangingPunct="1">
              <a:lnSpc>
                <a:spcPct val="90000"/>
              </a:lnSpc>
              <a:spcBef>
                <a:spcPct val="15000"/>
              </a:spcBef>
              <a:spcAft>
                <a:spcPct val="15000"/>
              </a:spcAft>
              <a:buFont typeface="Arial" pitchFamily="34" charset="0"/>
              <a:buChar char="•"/>
              <a:defRPr/>
            </a:pPr>
            <a:r>
              <a:rPr lang="en-US" dirty="0">
                <a:ea typeface="+mn-ea"/>
                <a:cs typeface="+mn-cs"/>
              </a:rPr>
              <a:t>Processing devices</a:t>
            </a:r>
          </a:p>
          <a:p>
            <a:pPr lvl="1" eaLnBrk="1" fontAlgn="auto" hangingPunct="1">
              <a:lnSpc>
                <a:spcPct val="90000"/>
              </a:lnSpc>
              <a:spcBef>
                <a:spcPct val="15000"/>
              </a:spcBef>
              <a:spcAft>
                <a:spcPct val="15000"/>
              </a:spcAft>
              <a:buFont typeface="Arial" pitchFamily="34" charset="0"/>
              <a:buChar char="–"/>
              <a:defRPr/>
            </a:pPr>
            <a:r>
              <a:rPr lang="en-US" dirty="0">
                <a:ea typeface="+mn-ea"/>
              </a:rPr>
              <a:t>Perform calculations and control computer’s operation</a:t>
            </a:r>
          </a:p>
          <a:p>
            <a:pPr lvl="1" eaLnBrk="1" fontAlgn="auto" hangingPunct="1">
              <a:lnSpc>
                <a:spcPct val="90000"/>
              </a:lnSpc>
              <a:spcBef>
                <a:spcPct val="15000"/>
              </a:spcBef>
              <a:spcAft>
                <a:spcPct val="15000"/>
              </a:spcAft>
              <a:buFont typeface="Arial" pitchFamily="34" charset="0"/>
              <a:buChar char="–"/>
              <a:defRPr/>
            </a:pPr>
            <a:r>
              <a:rPr lang="en-US" dirty="0">
                <a:ea typeface="+mn-ea"/>
              </a:rPr>
              <a:t>Central processing unit (CPU) and memory</a:t>
            </a:r>
          </a:p>
          <a:p>
            <a:pPr eaLnBrk="1" fontAlgn="auto" hangingPunct="1">
              <a:lnSpc>
                <a:spcPct val="90000"/>
              </a:lnSpc>
              <a:spcBef>
                <a:spcPct val="15000"/>
              </a:spcBef>
              <a:spcAft>
                <a:spcPct val="15000"/>
              </a:spcAft>
              <a:buFont typeface="Arial" pitchFamily="34" charset="0"/>
              <a:buChar char="•"/>
              <a:defRPr/>
            </a:pPr>
            <a:r>
              <a:rPr lang="en-US" dirty="0">
                <a:ea typeface="+mn-ea"/>
                <a:cs typeface="+mn-cs"/>
              </a:rPr>
              <a:t>Output devices</a:t>
            </a:r>
          </a:p>
          <a:p>
            <a:pPr lvl="1" eaLnBrk="1" fontAlgn="auto" hangingPunct="1">
              <a:lnSpc>
                <a:spcPct val="90000"/>
              </a:lnSpc>
              <a:spcBef>
                <a:spcPct val="15000"/>
              </a:spcBef>
              <a:spcAft>
                <a:spcPct val="15000"/>
              </a:spcAft>
              <a:buFont typeface="Arial" pitchFamily="34" charset="0"/>
              <a:buChar char="–"/>
              <a:defRPr/>
            </a:pPr>
            <a:r>
              <a:rPr lang="en-US" dirty="0">
                <a:ea typeface="+mn-ea"/>
              </a:rPr>
              <a:t>Present results to the user</a:t>
            </a:r>
          </a:p>
          <a:p>
            <a:pPr lvl="1" eaLnBrk="1" fontAlgn="auto" hangingPunct="1">
              <a:lnSpc>
                <a:spcPct val="90000"/>
              </a:lnSpc>
              <a:spcBef>
                <a:spcPct val="15000"/>
              </a:spcBef>
              <a:spcAft>
                <a:spcPct val="15000"/>
              </a:spcAft>
              <a:buFont typeface="Arial" pitchFamily="34" charset="0"/>
              <a:buChar char="–"/>
              <a:defRPr/>
            </a:pPr>
            <a:r>
              <a:rPr lang="en-US" dirty="0">
                <a:ea typeface="+mn-ea"/>
              </a:rPr>
              <a:t>Monitors, printers, speakers, projectors, etc.</a:t>
            </a:r>
          </a:p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endParaRPr lang="en-US" dirty="0">
              <a:ea typeface="+mn-ea"/>
              <a:cs typeface="+mn-cs"/>
            </a:endParaRPr>
          </a:p>
        </p:txBody>
      </p:sp>
      <p:sp>
        <p:nvSpPr>
          <p:cNvPr id="36867" name="Footer Placeholder 3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>
                <a:latin typeface="Ebrima" charset="0"/>
                <a:ea typeface="Ebrima" charset="0"/>
                <a:cs typeface="Ebrima" charset="0"/>
              </a:rPr>
              <a:t>Understanding Computers: Today and Tomorrow, 14th Edition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45E89A0-48E5-4992-9716-EFC85617C838}" type="slidenum">
              <a:rPr lang="en-US"/>
              <a:pPr>
                <a:defRPr/>
              </a:pPr>
              <a:t>23</a:t>
            </a:fld>
            <a:endParaRPr lang="en-US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Title 1"/>
          <p:cNvSpPr>
            <a:spLocks noGrp="1"/>
          </p:cNvSpPr>
          <p:nvPr>
            <p:ph type="title"/>
          </p:nvPr>
        </p:nvSpPr>
        <p:spPr>
          <a:xfrm>
            <a:off x="1727200" y="274638"/>
            <a:ext cx="6959600" cy="814387"/>
          </a:xfrm>
        </p:spPr>
        <p:txBody>
          <a:bodyPr/>
          <a:lstStyle/>
          <a:p>
            <a:pPr eaLnBrk="1" hangingPunct="1"/>
            <a:r>
              <a:rPr lang="en-US" smtClean="0">
                <a:latin typeface="Ebrima" charset="0"/>
                <a:ea typeface="Ebrima" charset="0"/>
                <a:cs typeface="Ebrima" charset="0"/>
              </a:rPr>
              <a:t>Hardware</a:t>
            </a:r>
          </a:p>
        </p:txBody>
      </p:sp>
      <p:sp>
        <p:nvSpPr>
          <p:cNvPr id="37890" name="Content Placeholder 2"/>
          <p:cNvSpPr>
            <a:spLocks noGrp="1"/>
          </p:cNvSpPr>
          <p:nvPr>
            <p:ph idx="1"/>
          </p:nvPr>
        </p:nvSpPr>
        <p:spPr>
          <a:xfrm>
            <a:off x="457200" y="1520825"/>
            <a:ext cx="8229600" cy="4605338"/>
          </a:xfrm>
        </p:spPr>
        <p:txBody>
          <a:bodyPr/>
          <a:lstStyle/>
          <a:p>
            <a:pPr eaLnBrk="1" hangingPunct="1"/>
            <a:r>
              <a:rPr lang="en-US" dirty="0"/>
              <a:t>Storage devices</a:t>
            </a:r>
          </a:p>
          <a:p>
            <a:pPr lvl="1" eaLnBrk="1" hangingPunct="1"/>
            <a:r>
              <a:rPr lang="en-US" dirty="0" smtClean="0"/>
              <a:t>Used to store data on or access data from storage media</a:t>
            </a:r>
          </a:p>
          <a:p>
            <a:pPr lvl="1" eaLnBrk="1" hangingPunct="1"/>
            <a:r>
              <a:rPr lang="en-US" dirty="0" smtClean="0"/>
              <a:t>Hard drives, CD/DVD discs and drives, USB flash drives, etc.</a:t>
            </a:r>
          </a:p>
          <a:p>
            <a:pPr eaLnBrk="1" hangingPunct="1"/>
            <a:r>
              <a:rPr lang="en-US" dirty="0" smtClean="0"/>
              <a:t>Communications </a:t>
            </a:r>
            <a:r>
              <a:rPr lang="en-US" dirty="0"/>
              <a:t>devices</a:t>
            </a:r>
          </a:p>
          <a:p>
            <a:pPr lvl="1" eaLnBrk="1" hangingPunct="1">
              <a:lnSpc>
                <a:spcPct val="90000"/>
              </a:lnSpc>
              <a:spcAft>
                <a:spcPct val="20000"/>
              </a:spcAft>
            </a:pPr>
            <a:r>
              <a:rPr lang="en-US" dirty="0"/>
              <a:t>Allow users to communicate with others and to electronically access remote information </a:t>
            </a:r>
          </a:p>
          <a:p>
            <a:pPr lvl="1" eaLnBrk="1" hangingPunct="1"/>
            <a:r>
              <a:rPr lang="en-US" dirty="0"/>
              <a:t>Modems, network adapters, etc.</a:t>
            </a:r>
          </a:p>
          <a:p>
            <a:pPr eaLnBrk="1" hangingPunct="1"/>
            <a:endParaRPr lang="en-US" dirty="0"/>
          </a:p>
        </p:txBody>
      </p:sp>
      <p:sp>
        <p:nvSpPr>
          <p:cNvPr id="37891" name="Footer Placeholder 3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>
                <a:latin typeface="Ebrima" charset="0"/>
                <a:ea typeface="Ebrima" charset="0"/>
                <a:cs typeface="Ebrima" charset="0"/>
              </a:rPr>
              <a:t>Understanding Computers: Today and Tomorrow, 14th Edition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E9CE8B1-4432-4FAA-86B6-484F20917970}" type="slidenum">
              <a:rPr lang="en-US"/>
              <a:pPr>
                <a:defRPr/>
              </a:pPr>
              <a:t>24</a:t>
            </a:fld>
            <a:endParaRPr lang="en-US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0109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51520" y="1506827"/>
            <a:ext cx="7344816" cy="4946509"/>
          </a:xfrm>
          <a:prstGeom prst="rect">
            <a:avLst/>
          </a:prstGeom>
        </p:spPr>
      </p:pic>
      <p:sp>
        <p:nvSpPr>
          <p:cNvPr id="38913" name="Title 1"/>
          <p:cNvSpPr>
            <a:spLocks noGrp="1"/>
          </p:cNvSpPr>
          <p:nvPr>
            <p:ph type="title"/>
          </p:nvPr>
        </p:nvSpPr>
        <p:spPr>
          <a:xfrm>
            <a:off x="1727200" y="274638"/>
            <a:ext cx="6959600" cy="814387"/>
          </a:xfrm>
        </p:spPr>
        <p:txBody>
          <a:bodyPr/>
          <a:lstStyle/>
          <a:p>
            <a:pPr eaLnBrk="1" hangingPunct="1"/>
            <a:r>
              <a:rPr lang="en-US" smtClean="0">
                <a:latin typeface="Ebrima" charset="0"/>
                <a:ea typeface="Ebrima" charset="0"/>
                <a:cs typeface="Ebrima" charset="0"/>
              </a:rPr>
              <a:t>Hardware</a:t>
            </a:r>
          </a:p>
        </p:txBody>
      </p:sp>
      <p:sp>
        <p:nvSpPr>
          <p:cNvPr id="38914" name="Footer Placeholder 3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>
                <a:latin typeface="Ebrima" charset="0"/>
                <a:ea typeface="Ebrima" charset="0"/>
                <a:cs typeface="Ebrima" charset="0"/>
              </a:rPr>
              <a:t>Understanding Computers: Today and Tomorrow, 14th Edition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3A388E-F4A7-4D14-868A-4B622B37E7BB}" type="slidenum">
              <a:rPr lang="en-US"/>
              <a:pPr>
                <a:defRPr/>
              </a:pPr>
              <a:t>25</a:t>
            </a:fld>
            <a:endParaRPr lang="en-US"/>
          </a:p>
        </p:txBody>
      </p:sp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32700" y="2312988"/>
            <a:ext cx="1366838" cy="576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Title 1"/>
          <p:cNvSpPr>
            <a:spLocks noGrp="1"/>
          </p:cNvSpPr>
          <p:nvPr>
            <p:ph type="title"/>
          </p:nvPr>
        </p:nvSpPr>
        <p:spPr>
          <a:xfrm>
            <a:off x="1727200" y="274638"/>
            <a:ext cx="6959600" cy="814387"/>
          </a:xfrm>
        </p:spPr>
        <p:txBody>
          <a:bodyPr/>
          <a:lstStyle/>
          <a:p>
            <a:pPr eaLnBrk="1" hangingPunct="1"/>
            <a:r>
              <a:rPr lang="en-US" smtClean="0">
                <a:latin typeface="Ebrima" charset="0"/>
                <a:ea typeface="Ebrima" charset="0"/>
                <a:cs typeface="Ebrima" charset="0"/>
              </a:rPr>
              <a:t>Software</a:t>
            </a:r>
          </a:p>
        </p:txBody>
      </p:sp>
      <p:sp>
        <p:nvSpPr>
          <p:cNvPr id="39938" name="Content Placeholder 2"/>
          <p:cNvSpPr>
            <a:spLocks noGrp="1"/>
          </p:cNvSpPr>
          <p:nvPr>
            <p:ph idx="1"/>
          </p:nvPr>
        </p:nvSpPr>
        <p:spPr>
          <a:xfrm>
            <a:off x="457200" y="1520825"/>
            <a:ext cx="8229600" cy="4605338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dirty="0" smtClean="0">
                <a:ea typeface="Times New Roman" charset="0"/>
                <a:cs typeface="Times New Roman" charset="0"/>
              </a:rPr>
              <a:t>Software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 smtClean="0">
                <a:ea typeface="Times New Roman" charset="0"/>
                <a:cs typeface="Times New Roman" charset="0"/>
              </a:rPr>
              <a:t>The programs or instructions used to tell the computer hardware what to do</a:t>
            </a:r>
          </a:p>
          <a:p>
            <a:pPr eaLnBrk="1" hangingPunct="1">
              <a:lnSpc>
                <a:spcPct val="90000"/>
              </a:lnSpc>
            </a:pPr>
            <a:r>
              <a:rPr lang="en-US" dirty="0" smtClean="0">
                <a:ea typeface="Times New Roman" charset="0"/>
                <a:cs typeface="Times New Roman" charset="0"/>
              </a:rPr>
              <a:t>System software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 smtClean="0">
                <a:ea typeface="Times New Roman" charset="0"/>
                <a:cs typeface="Times New Roman" charset="0"/>
              </a:rPr>
              <a:t>Operating system starts up the computer and controls its operation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 smtClean="0">
                <a:ea typeface="Times New Roman" charset="0"/>
                <a:cs typeface="Times New Roman" charset="0"/>
              </a:rPr>
              <a:t>Without OS, computer cannot function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 smtClean="0"/>
              <a:t>Boots the computer and launches programs at the user’s direction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 smtClean="0"/>
              <a:t>Most use a GUI to interact with the user via windows, icons, menus, buttons, etc.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 smtClean="0"/>
              <a:t>Windows, Mac OS, Linux, etc.</a:t>
            </a:r>
          </a:p>
          <a:p>
            <a:pPr eaLnBrk="1" hangingPunct="1">
              <a:lnSpc>
                <a:spcPct val="90000"/>
              </a:lnSpc>
            </a:pPr>
            <a:endParaRPr lang="en-US" dirty="0" smtClean="0"/>
          </a:p>
        </p:txBody>
      </p:sp>
      <p:sp>
        <p:nvSpPr>
          <p:cNvPr id="39939" name="Footer Placeholder 3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>
                <a:latin typeface="Ebrima" charset="0"/>
                <a:ea typeface="Ebrima" charset="0"/>
                <a:cs typeface="Ebrima" charset="0"/>
              </a:rPr>
              <a:t>Understanding Computers: Today and Tomorrow, 14th Edition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856EC49-FA4D-49B0-A653-87FBE8AF2828}" type="slidenum">
              <a:rPr lang="en-US"/>
              <a:pPr>
                <a:defRPr/>
              </a:pPr>
              <a:t>26</a:t>
            </a:fld>
            <a:endParaRPr lang="en-US"/>
          </a:p>
        </p:txBody>
      </p:sp>
    </p:spTree>
  </p:cSld>
  <p:clrMapOvr>
    <a:masterClrMapping/>
  </p:clrMapOvr>
  <p:transition>
    <p:wipe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Title 1"/>
          <p:cNvSpPr>
            <a:spLocks noGrp="1"/>
          </p:cNvSpPr>
          <p:nvPr>
            <p:ph type="title"/>
          </p:nvPr>
        </p:nvSpPr>
        <p:spPr>
          <a:xfrm>
            <a:off x="1727200" y="274638"/>
            <a:ext cx="6959600" cy="814387"/>
          </a:xfrm>
        </p:spPr>
        <p:txBody>
          <a:bodyPr/>
          <a:lstStyle/>
          <a:p>
            <a:pPr eaLnBrk="1" hangingPunct="1"/>
            <a:r>
              <a:rPr lang="en-US" smtClean="0">
                <a:latin typeface="Ebrima" charset="0"/>
                <a:ea typeface="Ebrima" charset="0"/>
                <a:cs typeface="Ebrima" charset="0"/>
              </a:rPr>
              <a:t>Software</a:t>
            </a:r>
          </a:p>
        </p:txBody>
      </p:sp>
      <p:sp>
        <p:nvSpPr>
          <p:cNvPr id="40962" name="Footer Placeholder 3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>
                <a:latin typeface="Ebrima" charset="0"/>
                <a:ea typeface="Ebrima" charset="0"/>
                <a:cs typeface="Ebrima" charset="0"/>
              </a:rPr>
              <a:t>Understanding Computers: Today and Tomorrow, 14th Edition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46B7749-D587-41A3-8792-16DFF1064677}" type="slidenum">
              <a:rPr lang="en-US"/>
              <a:pPr>
                <a:defRPr/>
              </a:pPr>
              <a:t>27</a:t>
            </a:fld>
            <a:endParaRPr lang="en-US"/>
          </a:p>
        </p:txBody>
      </p:sp>
      <p:pic>
        <p:nvPicPr>
          <p:cNvPr id="8" name="Picture 7" descr="f0110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9552" y="1512558"/>
            <a:ext cx="7422130" cy="4840995"/>
          </a:xfrm>
          <a:prstGeom prst="rect">
            <a:avLst/>
          </a:prstGeom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775575" y="2312988"/>
            <a:ext cx="1200150" cy="447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Title 1"/>
          <p:cNvSpPr>
            <a:spLocks noGrp="1"/>
          </p:cNvSpPr>
          <p:nvPr>
            <p:ph type="title"/>
          </p:nvPr>
        </p:nvSpPr>
        <p:spPr>
          <a:xfrm>
            <a:off x="1727200" y="274638"/>
            <a:ext cx="6959600" cy="814387"/>
          </a:xfrm>
        </p:spPr>
        <p:txBody>
          <a:bodyPr/>
          <a:lstStyle/>
          <a:p>
            <a:pPr eaLnBrk="1" hangingPunct="1"/>
            <a:r>
              <a:rPr lang="en-US" smtClean="0">
                <a:latin typeface="Ebrima" charset="0"/>
                <a:ea typeface="Ebrima" charset="0"/>
                <a:cs typeface="Ebrima" charset="0"/>
              </a:rPr>
              <a:t>Application Software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0825"/>
            <a:ext cx="8229600" cy="4752975"/>
          </a:xfrm>
        </p:spPr>
        <p:txBody>
          <a:bodyPr rtlCol="0">
            <a:normAutofit fontScale="92500" lnSpcReduction="20000"/>
          </a:bodyPr>
          <a:lstStyle/>
          <a:p>
            <a:pPr eaLnBrk="1" fontAlgn="auto" hangingPunct="1">
              <a:lnSpc>
                <a:spcPct val="90000"/>
              </a:lnSpc>
              <a:spcAft>
                <a:spcPct val="20000"/>
              </a:spcAft>
              <a:buFont typeface="Arial" pitchFamily="34" charset="0"/>
              <a:buChar char="•"/>
              <a:defRPr/>
            </a:pPr>
            <a:r>
              <a:rPr lang="en-US" sz="2600" dirty="0">
                <a:ea typeface="+mn-ea"/>
                <a:cs typeface="Times New Roman" pitchFamily="18" charset="0"/>
              </a:rPr>
              <a:t>Application </a:t>
            </a:r>
            <a:r>
              <a:rPr lang="en-US" sz="2600" dirty="0" smtClean="0">
                <a:ea typeface="+mn-ea"/>
                <a:cs typeface="Times New Roman" pitchFamily="18" charset="0"/>
              </a:rPr>
              <a:t>software</a:t>
            </a:r>
          </a:p>
          <a:p>
            <a:pPr lvl="1" eaLnBrk="1" fontAlgn="auto" hangingPunct="1">
              <a:lnSpc>
                <a:spcPct val="90000"/>
              </a:lnSpc>
              <a:spcAft>
                <a:spcPct val="20000"/>
              </a:spcAft>
              <a:buFont typeface="Arial" pitchFamily="34" charset="0"/>
              <a:buChar char="–"/>
              <a:defRPr/>
            </a:pPr>
            <a:r>
              <a:rPr lang="en-US" sz="2600" dirty="0" smtClean="0">
                <a:ea typeface="+mn-ea"/>
                <a:cs typeface="Times New Roman" pitchFamily="18" charset="0"/>
              </a:rPr>
              <a:t>Performs </a:t>
            </a:r>
            <a:r>
              <a:rPr lang="en-US" sz="2600" dirty="0">
                <a:ea typeface="+mn-ea"/>
                <a:cs typeface="Times New Roman" pitchFamily="18" charset="0"/>
              </a:rPr>
              <a:t>specific tasks or applications</a:t>
            </a:r>
          </a:p>
          <a:p>
            <a:pPr lvl="2" eaLnBrk="1" fontAlgn="auto" hangingPunct="1">
              <a:lnSpc>
                <a:spcPct val="90000"/>
              </a:lnSpc>
              <a:spcAft>
                <a:spcPct val="20000"/>
              </a:spcAft>
              <a:buFont typeface="Arial" pitchFamily="34" charset="0"/>
              <a:buChar char="•"/>
              <a:defRPr/>
            </a:pPr>
            <a:r>
              <a:rPr lang="en-US" sz="2600" dirty="0">
                <a:ea typeface="+mn-ea"/>
                <a:cs typeface="Times New Roman" pitchFamily="18" charset="0"/>
              </a:rPr>
              <a:t>Creating letters, budgets, etc.</a:t>
            </a:r>
          </a:p>
          <a:p>
            <a:pPr lvl="2" eaLnBrk="1" fontAlgn="auto" hangingPunct="1">
              <a:lnSpc>
                <a:spcPct val="90000"/>
              </a:lnSpc>
              <a:spcAft>
                <a:spcPct val="20000"/>
              </a:spcAft>
              <a:buFont typeface="Arial" pitchFamily="34" charset="0"/>
              <a:buChar char="•"/>
              <a:defRPr/>
            </a:pPr>
            <a:r>
              <a:rPr lang="en-US" sz="2600" dirty="0">
                <a:ea typeface="+mn-ea"/>
                <a:cs typeface="Times New Roman" pitchFamily="18" charset="0"/>
              </a:rPr>
              <a:t>Managing inventory and customer databases</a:t>
            </a:r>
          </a:p>
          <a:p>
            <a:pPr lvl="2" eaLnBrk="1" fontAlgn="auto" hangingPunct="1">
              <a:lnSpc>
                <a:spcPct val="90000"/>
              </a:lnSpc>
              <a:spcAft>
                <a:spcPct val="20000"/>
              </a:spcAft>
              <a:buFont typeface="Arial" pitchFamily="34" charset="0"/>
              <a:buChar char="•"/>
              <a:defRPr/>
            </a:pPr>
            <a:r>
              <a:rPr lang="en-US" sz="2600" dirty="0">
                <a:ea typeface="+mn-ea"/>
                <a:cs typeface="Times New Roman" pitchFamily="18" charset="0"/>
              </a:rPr>
              <a:t>Editing photographs</a:t>
            </a:r>
          </a:p>
          <a:p>
            <a:pPr lvl="2" eaLnBrk="1" fontAlgn="auto" hangingPunct="1">
              <a:lnSpc>
                <a:spcPct val="90000"/>
              </a:lnSpc>
              <a:spcAft>
                <a:spcPct val="20000"/>
              </a:spcAft>
              <a:buFont typeface="Arial" pitchFamily="34" charset="0"/>
              <a:buChar char="•"/>
              <a:defRPr/>
            </a:pPr>
            <a:r>
              <a:rPr lang="en-US" sz="2600" dirty="0">
                <a:ea typeface="+mn-ea"/>
                <a:cs typeface="Times New Roman" pitchFamily="18" charset="0"/>
              </a:rPr>
              <a:t>Scheduling appointments</a:t>
            </a:r>
          </a:p>
          <a:p>
            <a:pPr lvl="2" eaLnBrk="1" fontAlgn="auto" hangingPunct="1">
              <a:lnSpc>
                <a:spcPct val="90000"/>
              </a:lnSpc>
              <a:spcAft>
                <a:spcPct val="20000"/>
              </a:spcAft>
              <a:buFont typeface="Arial" pitchFamily="34" charset="0"/>
              <a:buChar char="•"/>
              <a:defRPr/>
            </a:pPr>
            <a:r>
              <a:rPr lang="en-US" sz="2600" dirty="0">
                <a:ea typeface="+mn-ea"/>
                <a:cs typeface="Times New Roman" pitchFamily="18" charset="0"/>
              </a:rPr>
              <a:t>Viewing Web </a:t>
            </a:r>
            <a:r>
              <a:rPr lang="en-US" sz="2600" dirty="0" smtClean="0">
                <a:ea typeface="+mn-ea"/>
                <a:cs typeface="Times New Roman" pitchFamily="18" charset="0"/>
              </a:rPr>
              <a:t>pages</a:t>
            </a:r>
          </a:p>
          <a:p>
            <a:pPr lvl="2" eaLnBrk="1" fontAlgn="auto" hangingPunct="1">
              <a:lnSpc>
                <a:spcPct val="90000"/>
              </a:lnSpc>
              <a:spcAft>
                <a:spcPct val="20000"/>
              </a:spcAft>
              <a:buFont typeface="Arial" pitchFamily="34" charset="0"/>
              <a:buChar char="•"/>
              <a:defRPr/>
            </a:pPr>
            <a:r>
              <a:rPr lang="en-US" sz="2600" dirty="0">
                <a:ea typeface="+mn-ea"/>
                <a:cs typeface="Times New Roman" pitchFamily="18" charset="0"/>
              </a:rPr>
              <a:t>Sending and receiving e-mail</a:t>
            </a:r>
          </a:p>
          <a:p>
            <a:pPr lvl="2" eaLnBrk="1" fontAlgn="auto" hangingPunct="1">
              <a:lnSpc>
                <a:spcPct val="90000"/>
              </a:lnSpc>
              <a:spcAft>
                <a:spcPct val="20000"/>
              </a:spcAft>
              <a:buFont typeface="Arial" pitchFamily="34" charset="0"/>
              <a:buChar char="•"/>
              <a:defRPr/>
            </a:pPr>
            <a:r>
              <a:rPr lang="en-US" sz="2600" dirty="0" smtClean="0">
                <a:ea typeface="+mn-ea"/>
                <a:cs typeface="Times New Roman" pitchFamily="18" charset="0"/>
              </a:rPr>
              <a:t>Recording/playing CDs and DVDs</a:t>
            </a:r>
            <a:endParaRPr lang="en-US" sz="2600" dirty="0">
              <a:ea typeface="+mn-ea"/>
              <a:cs typeface="Times New Roman" pitchFamily="18" charset="0"/>
            </a:endParaRPr>
          </a:p>
          <a:p>
            <a:pPr lvl="2" eaLnBrk="1" fontAlgn="auto" hangingPunct="1">
              <a:lnSpc>
                <a:spcPct val="90000"/>
              </a:lnSpc>
              <a:spcAft>
                <a:spcPct val="20000"/>
              </a:spcAft>
              <a:buFont typeface="Arial" pitchFamily="34" charset="0"/>
              <a:buChar char="•"/>
              <a:defRPr/>
            </a:pPr>
            <a:r>
              <a:rPr lang="en-US" sz="2600" dirty="0">
                <a:ea typeface="+mn-ea"/>
                <a:cs typeface="Times New Roman" pitchFamily="18" charset="0"/>
              </a:rPr>
              <a:t>Designing homes</a:t>
            </a:r>
          </a:p>
          <a:p>
            <a:pPr lvl="2" eaLnBrk="1" fontAlgn="auto" hangingPunct="1">
              <a:lnSpc>
                <a:spcPct val="90000"/>
              </a:lnSpc>
              <a:spcAft>
                <a:spcPct val="20000"/>
              </a:spcAft>
              <a:buFont typeface="Arial" pitchFamily="34" charset="0"/>
              <a:buChar char="•"/>
              <a:defRPr/>
            </a:pPr>
            <a:r>
              <a:rPr lang="en-US" sz="2600" dirty="0" smtClean="0">
                <a:ea typeface="+mn-ea"/>
                <a:cs typeface="Times New Roman" pitchFamily="18" charset="0"/>
              </a:rPr>
              <a:t>Playing games</a:t>
            </a:r>
            <a:endParaRPr lang="en-US" sz="2600" dirty="0">
              <a:ea typeface="+mn-ea"/>
            </a:endParaRPr>
          </a:p>
          <a:p>
            <a:pPr lvl="1" eaLnBrk="1" fontAlgn="auto" hangingPunct="1">
              <a:lnSpc>
                <a:spcPct val="90000"/>
              </a:lnSpc>
              <a:spcAft>
                <a:spcPct val="20000"/>
              </a:spcAft>
              <a:buFont typeface="Arial" pitchFamily="34" charset="0"/>
              <a:buChar char="–"/>
              <a:defRPr/>
            </a:pPr>
            <a:endParaRPr lang="en-US" dirty="0">
              <a:ea typeface="+mn-ea"/>
              <a:cs typeface="Times New Roman" pitchFamily="18" charset="0"/>
            </a:endParaRPr>
          </a:p>
        </p:txBody>
      </p:sp>
      <p:sp>
        <p:nvSpPr>
          <p:cNvPr id="41987" name="Footer Placeholder 3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>
                <a:latin typeface="Ebrima" charset="0"/>
                <a:ea typeface="Ebrima" charset="0"/>
                <a:cs typeface="Ebrima" charset="0"/>
              </a:rPr>
              <a:t>Understanding Computers: Today and Tomorrow, 14th Edition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F64FAB7-E118-4BA4-B80D-67A64A747F51}" type="slidenum">
              <a:rPr lang="en-US"/>
              <a:pPr>
                <a:defRPr/>
              </a:pPr>
              <a:t>28</a:t>
            </a:fld>
            <a:endParaRPr lang="en-US"/>
          </a:p>
        </p:txBody>
      </p:sp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Title 1"/>
          <p:cNvSpPr>
            <a:spLocks noGrp="1"/>
          </p:cNvSpPr>
          <p:nvPr>
            <p:ph type="title"/>
          </p:nvPr>
        </p:nvSpPr>
        <p:spPr>
          <a:xfrm>
            <a:off x="1727200" y="274638"/>
            <a:ext cx="6959600" cy="814387"/>
          </a:xfrm>
        </p:spPr>
        <p:txBody>
          <a:bodyPr/>
          <a:lstStyle/>
          <a:p>
            <a:pPr eaLnBrk="1" hangingPunct="1"/>
            <a:r>
              <a:rPr lang="en-US" smtClean="0">
                <a:latin typeface="Ebrima" charset="0"/>
                <a:ea typeface="Ebrima" charset="0"/>
                <a:cs typeface="Ebrima" charset="0"/>
              </a:rPr>
              <a:t>Application Software</a:t>
            </a:r>
          </a:p>
        </p:txBody>
      </p:sp>
      <p:sp>
        <p:nvSpPr>
          <p:cNvPr id="43010" name="Footer Placeholder 3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>
                <a:latin typeface="Ebrima" charset="0"/>
                <a:ea typeface="Ebrima" charset="0"/>
                <a:cs typeface="Ebrima" charset="0"/>
              </a:rPr>
              <a:t>Understanding Computers: Today and Tomorrow, 14th Edition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4E73125-38EB-4D02-8A70-20F6276107F3}" type="slidenum">
              <a:rPr lang="en-US"/>
              <a:pPr>
                <a:defRPr/>
              </a:pPr>
              <a:t>29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179512" y="1844823"/>
            <a:ext cx="8712968" cy="4348015"/>
            <a:chOff x="179512" y="1844823"/>
            <a:chExt cx="8712968" cy="4348015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 b="50000"/>
            <a:stretch>
              <a:fillRect/>
            </a:stretch>
          </p:blipFill>
          <p:spPr bwMode="auto">
            <a:xfrm>
              <a:off x="179512" y="1844823"/>
              <a:ext cx="8712968" cy="38121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3013" name="Picture 5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67625" y="5516563"/>
              <a:ext cx="1219200" cy="676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itle 1"/>
          <p:cNvSpPr>
            <a:spLocks noGrp="1"/>
          </p:cNvSpPr>
          <p:nvPr>
            <p:ph type="title"/>
          </p:nvPr>
        </p:nvSpPr>
        <p:spPr>
          <a:xfrm>
            <a:off x="1727200" y="274638"/>
            <a:ext cx="6959600" cy="814387"/>
          </a:xfrm>
        </p:spPr>
        <p:txBody>
          <a:bodyPr/>
          <a:lstStyle/>
          <a:p>
            <a:pPr eaLnBrk="1" hangingPunct="1"/>
            <a:r>
              <a:rPr lang="en-US">
                <a:latin typeface="Ebrima" charset="0"/>
                <a:ea typeface="Ebrima" charset="0"/>
                <a:cs typeface="Ebrima" charset="0"/>
              </a:rPr>
              <a:t>Computers in Your Life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0825"/>
            <a:ext cx="8229600" cy="4605338"/>
          </a:xfrm>
        </p:spPr>
        <p:txBody>
          <a:bodyPr rtlCol="0">
            <a:normAutofit fontScale="92500" lnSpcReduction="20000"/>
          </a:bodyPr>
          <a:lstStyle/>
          <a:p>
            <a:pPr eaLnBrk="1" fontAlgn="auto" hangingPunct="1">
              <a:lnSpc>
                <a:spcPct val="90000"/>
              </a:lnSpc>
              <a:spcAft>
                <a:spcPct val="20000"/>
              </a:spcAft>
              <a:buFont typeface="Arial" pitchFamily="34" charset="0"/>
              <a:buChar char="•"/>
              <a:defRPr/>
            </a:pPr>
            <a:r>
              <a:rPr lang="en-US" sz="2600" dirty="0">
                <a:ea typeface="+mn-ea"/>
                <a:cs typeface="+mn-cs"/>
              </a:rPr>
              <a:t>Today</a:t>
            </a:r>
          </a:p>
          <a:p>
            <a:pPr lvl="1" eaLnBrk="1" fontAlgn="auto" hangingPunct="1">
              <a:lnSpc>
                <a:spcPct val="90000"/>
              </a:lnSpc>
              <a:spcAft>
                <a:spcPct val="20000"/>
              </a:spcAft>
              <a:buFont typeface="Arial" pitchFamily="34" charset="0"/>
              <a:buChar char="–"/>
              <a:defRPr/>
            </a:pPr>
            <a:r>
              <a:rPr lang="en-US" sz="2600" dirty="0">
                <a:ea typeface="+mn-ea"/>
              </a:rPr>
              <a:t>More than 80% of US households include a computer, and most use computers at work</a:t>
            </a:r>
          </a:p>
          <a:p>
            <a:pPr lvl="1" eaLnBrk="1" fontAlgn="auto" hangingPunct="1">
              <a:lnSpc>
                <a:spcPct val="90000"/>
              </a:lnSpc>
              <a:spcAft>
                <a:spcPct val="20000"/>
              </a:spcAft>
              <a:buFont typeface="Arial" pitchFamily="34" charset="0"/>
              <a:buChar char="–"/>
              <a:defRPr/>
            </a:pPr>
            <a:r>
              <a:rPr lang="en-US" sz="2600" dirty="0">
                <a:ea typeface="+mn-ea"/>
              </a:rPr>
              <a:t>Electronic devices are converging into single units with multiple </a:t>
            </a:r>
            <a:r>
              <a:rPr lang="en-US" sz="2600" dirty="0" smtClean="0">
                <a:ea typeface="+mn-ea"/>
              </a:rPr>
              <a:t>capabilities</a:t>
            </a:r>
          </a:p>
          <a:p>
            <a:pPr lvl="2" eaLnBrk="1" fontAlgn="auto" hangingPunct="1">
              <a:lnSpc>
                <a:spcPct val="90000"/>
              </a:lnSpc>
              <a:spcAft>
                <a:spcPct val="20000"/>
              </a:spcAft>
              <a:buFont typeface="Arial" pitchFamily="34" charset="0"/>
              <a:buChar char="•"/>
              <a:defRPr/>
            </a:pPr>
            <a:r>
              <a:rPr lang="en-US" sz="2600" dirty="0" smtClean="0">
                <a:ea typeface="+mn-ea"/>
              </a:rPr>
              <a:t>Computer </a:t>
            </a:r>
            <a:r>
              <a:rPr lang="en-US" sz="2600" dirty="0">
                <a:ea typeface="+mn-ea"/>
              </a:rPr>
              <a:t>is no longer an isolated productivity tool</a:t>
            </a:r>
          </a:p>
          <a:p>
            <a:pPr lvl="2" eaLnBrk="1" fontAlgn="auto" hangingPunct="1">
              <a:lnSpc>
                <a:spcPct val="90000"/>
              </a:lnSpc>
              <a:spcAft>
                <a:spcPct val="20000"/>
              </a:spcAft>
              <a:buFont typeface="Arial" pitchFamily="34" charset="0"/>
              <a:buChar char="•"/>
              <a:defRPr/>
            </a:pPr>
            <a:r>
              <a:rPr lang="en-US" sz="2600" dirty="0">
                <a:ea typeface="+mn-ea"/>
              </a:rPr>
              <a:t>Check e-mail on living room television</a:t>
            </a:r>
          </a:p>
          <a:p>
            <a:pPr lvl="2" eaLnBrk="1" fontAlgn="auto" hangingPunct="1">
              <a:lnSpc>
                <a:spcPct val="90000"/>
              </a:lnSpc>
              <a:spcAft>
                <a:spcPct val="20000"/>
              </a:spcAft>
              <a:buFont typeface="Arial" pitchFamily="34" charset="0"/>
              <a:buChar char="•"/>
              <a:defRPr/>
            </a:pPr>
            <a:r>
              <a:rPr lang="en-US" sz="2600" dirty="0">
                <a:ea typeface="+mn-ea"/>
              </a:rPr>
              <a:t>View internet content on mobile phone or other mobile </a:t>
            </a:r>
            <a:r>
              <a:rPr lang="en-US" sz="2600" dirty="0" smtClean="0">
                <a:ea typeface="+mn-ea"/>
              </a:rPr>
              <a:t>device</a:t>
            </a:r>
            <a:endParaRPr lang="en-US" dirty="0" smtClean="0">
              <a:ea typeface="+mn-ea"/>
            </a:endParaRPr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en-US" sz="2600" dirty="0" smtClean="0">
                <a:ea typeface="+mn-ea"/>
              </a:rPr>
              <a:t>Computer literacy</a:t>
            </a:r>
          </a:p>
          <a:p>
            <a:pPr lvl="2"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sz="2600" dirty="0" smtClean="0">
                <a:ea typeface="+mn-ea"/>
              </a:rPr>
              <a:t>Knowing about and understanding computers and their uses is an essential skill for everyone</a:t>
            </a:r>
          </a:p>
          <a:p>
            <a:pPr marL="457200" lvl="1" indent="0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endParaRPr lang="en-US" dirty="0">
              <a:ea typeface="+mn-ea"/>
            </a:endParaRPr>
          </a:p>
        </p:txBody>
      </p:sp>
      <p:sp>
        <p:nvSpPr>
          <p:cNvPr id="16387" name="Footer Placeholder 3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>
                <a:latin typeface="Ebrima" charset="0"/>
                <a:ea typeface="Ebrima" charset="0"/>
                <a:cs typeface="Ebrima" charset="0"/>
              </a:rPr>
              <a:t>Understanding Computers: Today and Tomorrow, 14th Edition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17F91D8-C930-41DF-8855-ACC978632FCC}" type="slidenum">
              <a:rPr lang="en-US"/>
              <a:pPr>
                <a:defRPr/>
              </a:pPr>
              <a:t>3</a:t>
            </a:fld>
            <a:endParaRPr lang="en-US"/>
          </a:p>
        </p:txBody>
      </p:sp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Title 1"/>
          <p:cNvSpPr>
            <a:spLocks noGrp="1"/>
          </p:cNvSpPr>
          <p:nvPr>
            <p:ph type="title"/>
          </p:nvPr>
        </p:nvSpPr>
        <p:spPr>
          <a:xfrm>
            <a:off x="1727200" y="274638"/>
            <a:ext cx="6959600" cy="814387"/>
          </a:xfrm>
        </p:spPr>
        <p:txBody>
          <a:bodyPr/>
          <a:lstStyle/>
          <a:p>
            <a:pPr eaLnBrk="1" hangingPunct="1"/>
            <a:r>
              <a:rPr lang="en-US" dirty="0" smtClean="0">
                <a:latin typeface="Ebrima" charset="0"/>
                <a:ea typeface="Ebrima" charset="0"/>
                <a:cs typeface="Ebrima" charset="0"/>
              </a:rPr>
              <a:t>Application Software</a:t>
            </a:r>
          </a:p>
        </p:txBody>
      </p:sp>
      <p:sp>
        <p:nvSpPr>
          <p:cNvPr id="44034" name="Footer Placeholder 3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>
                <a:latin typeface="Ebrima" charset="0"/>
                <a:ea typeface="Ebrima" charset="0"/>
                <a:cs typeface="Ebrima" charset="0"/>
              </a:rPr>
              <a:t>Understanding Computers: Today and Tomorrow, 14th Edition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7F10FBE-2458-471A-A556-3EA6900C217C}" type="slidenum">
              <a:rPr lang="en-US"/>
              <a:pPr>
                <a:defRPr/>
              </a:pPr>
              <a:t>30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80803" y="1588738"/>
            <a:ext cx="8811677" cy="4677125"/>
            <a:chOff x="80803" y="1588738"/>
            <a:chExt cx="8811677" cy="4677125"/>
          </a:xfrm>
        </p:grpSpPr>
        <p:pic>
          <p:nvPicPr>
            <p:cNvPr id="44037" name="Picture 3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7632700" y="5589588"/>
              <a:ext cx="1219200" cy="676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074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 t="49767"/>
            <a:stretch>
              <a:fillRect/>
            </a:stretch>
          </p:blipFill>
          <p:spPr bwMode="auto">
            <a:xfrm>
              <a:off x="80803" y="1588738"/>
              <a:ext cx="8811677" cy="38733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27200" y="274638"/>
            <a:ext cx="6959600" cy="814387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Computer Users and Professionals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0825"/>
            <a:ext cx="8229600" cy="4605338"/>
          </a:xfrm>
        </p:spPr>
        <p:txBody>
          <a:bodyPr rtlCol="0">
            <a:normAutofit fontScale="92500" lnSpcReduction="20000"/>
          </a:bodyPr>
          <a:lstStyle/>
          <a:p>
            <a:pPr eaLnBrk="1" fontAlgn="auto" hangingPunct="1">
              <a:lnSpc>
                <a:spcPct val="90000"/>
              </a:lnSpc>
              <a:spcAft>
                <a:spcPct val="20000"/>
              </a:spcAft>
              <a:buFont typeface="Arial" pitchFamily="34" charset="0"/>
              <a:buChar char="•"/>
              <a:defRPr/>
            </a:pPr>
            <a:r>
              <a:rPr lang="en-US" sz="2600" dirty="0">
                <a:ea typeface="+mn-ea"/>
                <a:cs typeface="Times New Roman" pitchFamily="18" charset="0"/>
              </a:rPr>
              <a:t>Computer users (end </a:t>
            </a:r>
            <a:r>
              <a:rPr lang="en-US" sz="2600" dirty="0" smtClean="0">
                <a:ea typeface="+mn-ea"/>
                <a:cs typeface="Times New Roman" pitchFamily="18" charset="0"/>
              </a:rPr>
              <a:t>users)</a:t>
            </a:r>
          </a:p>
          <a:p>
            <a:pPr lvl="1" eaLnBrk="1" fontAlgn="auto" hangingPunct="1">
              <a:lnSpc>
                <a:spcPct val="90000"/>
              </a:lnSpc>
              <a:spcAft>
                <a:spcPct val="20000"/>
              </a:spcAft>
              <a:buFont typeface="Arial" pitchFamily="34" charset="0"/>
              <a:buChar char="–"/>
              <a:defRPr/>
            </a:pPr>
            <a:r>
              <a:rPr lang="en-US" sz="2600" dirty="0" smtClean="0">
                <a:ea typeface="+mn-ea"/>
                <a:cs typeface="Times New Roman" pitchFamily="18" charset="0"/>
              </a:rPr>
              <a:t>People </a:t>
            </a:r>
            <a:r>
              <a:rPr lang="en-US" sz="2600" dirty="0">
                <a:ea typeface="+mn-ea"/>
                <a:cs typeface="Times New Roman" pitchFamily="18" charset="0"/>
              </a:rPr>
              <a:t>who use a computer to obtain information</a:t>
            </a:r>
          </a:p>
          <a:p>
            <a:pPr eaLnBrk="1" fontAlgn="auto" hangingPunct="1">
              <a:lnSpc>
                <a:spcPct val="90000"/>
              </a:lnSpc>
              <a:spcAft>
                <a:spcPct val="20000"/>
              </a:spcAft>
              <a:buFont typeface="Arial" pitchFamily="34" charset="0"/>
              <a:buChar char="•"/>
              <a:defRPr/>
            </a:pPr>
            <a:r>
              <a:rPr lang="en-US" sz="2600" dirty="0">
                <a:ea typeface="+mn-ea"/>
                <a:cs typeface="Times New Roman" pitchFamily="18" charset="0"/>
              </a:rPr>
              <a:t>Computer professionals include:</a:t>
            </a:r>
          </a:p>
          <a:p>
            <a:pPr lvl="1" eaLnBrk="1" fontAlgn="auto" hangingPunct="1">
              <a:lnSpc>
                <a:spcPct val="90000"/>
              </a:lnSpc>
              <a:spcAft>
                <a:spcPct val="20000"/>
              </a:spcAft>
              <a:buFont typeface="Arial" pitchFamily="34" charset="0"/>
              <a:buChar char="–"/>
              <a:defRPr/>
            </a:pPr>
            <a:r>
              <a:rPr lang="en-US" sz="2600" dirty="0" smtClean="0">
                <a:ea typeface="+mn-ea"/>
                <a:cs typeface="Times New Roman" pitchFamily="18" charset="0"/>
              </a:rPr>
              <a:t>Programmers</a:t>
            </a:r>
          </a:p>
          <a:p>
            <a:pPr lvl="2" eaLnBrk="1" fontAlgn="auto" hangingPunct="1">
              <a:lnSpc>
                <a:spcPct val="90000"/>
              </a:lnSpc>
              <a:spcAft>
                <a:spcPct val="20000"/>
              </a:spcAft>
              <a:buFont typeface="Arial" pitchFamily="34" charset="0"/>
              <a:buChar char="•"/>
              <a:defRPr/>
            </a:pPr>
            <a:r>
              <a:rPr lang="en-US" sz="2600" dirty="0" smtClean="0">
                <a:ea typeface="+mn-ea"/>
                <a:cs typeface="Times New Roman" pitchFamily="18" charset="0"/>
              </a:rPr>
              <a:t>Write programs computers use</a:t>
            </a:r>
            <a:endParaRPr lang="en-US" sz="2600" dirty="0">
              <a:ea typeface="+mn-ea"/>
              <a:cs typeface="Times New Roman" pitchFamily="18" charset="0"/>
            </a:endParaRPr>
          </a:p>
          <a:p>
            <a:pPr lvl="1" eaLnBrk="1" fontAlgn="auto" hangingPunct="1">
              <a:lnSpc>
                <a:spcPct val="90000"/>
              </a:lnSpc>
              <a:spcAft>
                <a:spcPct val="20000"/>
              </a:spcAft>
              <a:buFont typeface="Arial" pitchFamily="34" charset="0"/>
              <a:buChar char="–"/>
              <a:defRPr/>
            </a:pPr>
            <a:r>
              <a:rPr lang="en-US" sz="2600" dirty="0">
                <a:ea typeface="+mn-ea"/>
                <a:cs typeface="Times New Roman" pitchFamily="18" charset="0"/>
              </a:rPr>
              <a:t>Systems </a:t>
            </a:r>
            <a:r>
              <a:rPr lang="en-US" sz="2600" dirty="0" smtClean="0">
                <a:ea typeface="+mn-ea"/>
                <a:cs typeface="Times New Roman" pitchFamily="18" charset="0"/>
              </a:rPr>
              <a:t>analysts</a:t>
            </a:r>
          </a:p>
          <a:p>
            <a:pPr lvl="2" eaLnBrk="1" fontAlgn="auto" hangingPunct="1">
              <a:lnSpc>
                <a:spcPct val="90000"/>
              </a:lnSpc>
              <a:spcAft>
                <a:spcPct val="20000"/>
              </a:spcAft>
              <a:buFont typeface="Arial" pitchFamily="34" charset="0"/>
              <a:buChar char="•"/>
              <a:defRPr/>
            </a:pPr>
            <a:r>
              <a:rPr lang="en-US" sz="2600" dirty="0" smtClean="0">
                <a:ea typeface="+mn-ea"/>
                <a:cs typeface="Times New Roman" pitchFamily="18" charset="0"/>
              </a:rPr>
              <a:t>Design computer systems</a:t>
            </a:r>
            <a:endParaRPr lang="en-US" sz="2600" dirty="0">
              <a:ea typeface="+mn-ea"/>
              <a:cs typeface="Times New Roman" pitchFamily="18" charset="0"/>
            </a:endParaRPr>
          </a:p>
          <a:p>
            <a:pPr lvl="1" eaLnBrk="1" fontAlgn="auto" hangingPunct="1">
              <a:lnSpc>
                <a:spcPct val="90000"/>
              </a:lnSpc>
              <a:spcAft>
                <a:spcPct val="20000"/>
              </a:spcAft>
              <a:buFont typeface="Arial" pitchFamily="34" charset="0"/>
              <a:buChar char="–"/>
              <a:defRPr/>
            </a:pPr>
            <a:r>
              <a:rPr lang="en-US" sz="2600" dirty="0">
                <a:ea typeface="+mn-ea"/>
                <a:cs typeface="Times New Roman" pitchFamily="18" charset="0"/>
              </a:rPr>
              <a:t>Computer operations </a:t>
            </a:r>
            <a:r>
              <a:rPr lang="en-US" sz="2600" dirty="0" smtClean="0">
                <a:ea typeface="+mn-ea"/>
                <a:cs typeface="Times New Roman" pitchFamily="18" charset="0"/>
              </a:rPr>
              <a:t>personnel</a:t>
            </a:r>
          </a:p>
          <a:p>
            <a:pPr lvl="2" eaLnBrk="1" fontAlgn="auto" hangingPunct="1">
              <a:lnSpc>
                <a:spcPct val="90000"/>
              </a:lnSpc>
              <a:spcAft>
                <a:spcPct val="20000"/>
              </a:spcAft>
              <a:buFont typeface="Arial" pitchFamily="34" charset="0"/>
              <a:buChar char="•"/>
              <a:defRPr/>
            </a:pPr>
            <a:r>
              <a:rPr lang="en-US" sz="2600" dirty="0" smtClean="0">
                <a:ea typeface="+mn-ea"/>
                <a:cs typeface="Times New Roman" pitchFamily="18" charset="0"/>
              </a:rPr>
              <a:t>Manage day-to-day computer operations</a:t>
            </a:r>
            <a:endParaRPr lang="en-US" sz="2600" dirty="0">
              <a:ea typeface="+mn-ea"/>
              <a:cs typeface="Times New Roman" pitchFamily="18" charset="0"/>
            </a:endParaRPr>
          </a:p>
          <a:p>
            <a:pPr lvl="1" eaLnBrk="1" fontAlgn="auto" hangingPunct="1">
              <a:lnSpc>
                <a:spcPct val="90000"/>
              </a:lnSpc>
              <a:spcAft>
                <a:spcPct val="20000"/>
              </a:spcAft>
              <a:buFont typeface="Arial" pitchFamily="34" charset="0"/>
              <a:buChar char="–"/>
              <a:defRPr/>
            </a:pPr>
            <a:r>
              <a:rPr lang="en-US" sz="2600" dirty="0">
                <a:ea typeface="+mn-ea"/>
                <a:cs typeface="Times New Roman" pitchFamily="18" charset="0"/>
              </a:rPr>
              <a:t>Security </a:t>
            </a:r>
            <a:r>
              <a:rPr lang="en-US" sz="2600" dirty="0" smtClean="0">
                <a:ea typeface="+mn-ea"/>
                <a:cs typeface="Times New Roman" pitchFamily="18" charset="0"/>
              </a:rPr>
              <a:t>specialists</a:t>
            </a:r>
          </a:p>
          <a:p>
            <a:pPr lvl="2" eaLnBrk="1" fontAlgn="auto" hangingPunct="1">
              <a:lnSpc>
                <a:spcPct val="90000"/>
              </a:lnSpc>
              <a:spcAft>
                <a:spcPct val="20000"/>
              </a:spcAft>
              <a:buFont typeface="Arial" pitchFamily="34" charset="0"/>
              <a:buChar char="•"/>
              <a:defRPr/>
            </a:pPr>
            <a:r>
              <a:rPr lang="en-US" sz="2600" dirty="0" smtClean="0">
                <a:ea typeface="+mn-ea"/>
                <a:cs typeface="Times New Roman" pitchFamily="18" charset="0"/>
              </a:rPr>
              <a:t>Secure computers and networks against hackers</a:t>
            </a:r>
            <a:endParaRPr lang="en-US" sz="2600" dirty="0">
              <a:ea typeface="+mn-ea"/>
              <a:cs typeface="Times New Roman" pitchFamily="18" charset="0"/>
            </a:endParaRPr>
          </a:p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endParaRPr lang="en-US" dirty="0">
              <a:ea typeface="+mn-ea"/>
              <a:cs typeface="+mn-cs"/>
            </a:endParaRPr>
          </a:p>
        </p:txBody>
      </p:sp>
      <p:sp>
        <p:nvSpPr>
          <p:cNvPr id="45059" name="Footer Placeholder 3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>
                <a:latin typeface="Ebrima" charset="0"/>
                <a:ea typeface="Ebrima" charset="0"/>
                <a:cs typeface="Ebrima" charset="0"/>
              </a:rPr>
              <a:t>Understanding Computers: Today and Tomorrow, 14th Edition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96198B5-AF92-421D-8BFB-4B0A65007B4C}" type="slidenum">
              <a:rPr lang="en-US"/>
              <a:pPr>
                <a:defRPr/>
              </a:pPr>
              <a:t>31</a:t>
            </a:fld>
            <a:endParaRPr lang="en-US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Quick Quiz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dirty="0" smtClean="0"/>
              <a:t>1. Which of the following was not a first generation computer? </a:t>
            </a:r>
            <a:endParaRPr lang="en-US" sz="1800" dirty="0" smtClean="0"/>
          </a:p>
          <a:p>
            <a:pPr lvl="1">
              <a:buFontTx/>
              <a:buNone/>
            </a:pPr>
            <a:r>
              <a:rPr lang="en-US" dirty="0" smtClean="0"/>
              <a:t>a. IBM PC</a:t>
            </a:r>
            <a:endParaRPr lang="en-US" sz="1800" dirty="0" smtClean="0"/>
          </a:p>
          <a:p>
            <a:pPr lvl="1">
              <a:buFontTx/>
              <a:buNone/>
            </a:pPr>
            <a:r>
              <a:rPr lang="en-US" dirty="0" smtClean="0"/>
              <a:t>b. UNIVAC</a:t>
            </a:r>
            <a:endParaRPr lang="en-US" sz="1800" dirty="0" smtClean="0"/>
          </a:p>
          <a:p>
            <a:pPr lvl="1">
              <a:buFontTx/>
              <a:buNone/>
            </a:pPr>
            <a:r>
              <a:rPr lang="en-US" dirty="0" smtClean="0"/>
              <a:t>c. ENIAC</a:t>
            </a:r>
            <a:endParaRPr lang="en-US" sz="1800" dirty="0" smtClean="0"/>
          </a:p>
          <a:p>
            <a:pPr>
              <a:buFontTx/>
              <a:buNone/>
            </a:pPr>
            <a:r>
              <a:rPr lang="en-US" dirty="0" smtClean="0"/>
              <a:t>2. True or False: A window displayed when the computer needs more information from the user is called a dialog box. </a:t>
            </a:r>
            <a:endParaRPr lang="en-US" sz="1800" dirty="0" smtClean="0"/>
          </a:p>
          <a:p>
            <a:pPr>
              <a:buFontTx/>
              <a:buNone/>
            </a:pPr>
            <a:r>
              <a:rPr lang="en-US" dirty="0" smtClean="0"/>
              <a:t>3. Speakers are an example of a(n) _____________ device. </a:t>
            </a:r>
          </a:p>
          <a:p>
            <a:pPr>
              <a:buFontTx/>
              <a:buNone/>
            </a:pPr>
            <a:endParaRPr lang="en-US" i="1" dirty="0" smtClean="0"/>
          </a:p>
          <a:p>
            <a:pPr>
              <a:buFontTx/>
              <a:buNone/>
            </a:pPr>
            <a:r>
              <a:rPr lang="en-US" i="1" dirty="0" smtClean="0"/>
              <a:t>Answers: </a:t>
            </a:r>
          </a:p>
          <a:p>
            <a:pPr>
              <a:buFontTx/>
              <a:buNone/>
            </a:pPr>
            <a:r>
              <a:rPr lang="en-US" i="1" dirty="0" smtClean="0"/>
              <a:t>1) a; 2) True; 3) output</a:t>
            </a:r>
            <a:endParaRPr lang="en-US" sz="1800" i="1" dirty="0" smtClean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Understanding Computers: Today and Tomorrow, 14th Edition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C70C209-EA03-48F9-820C-108C5D54F1BC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Title 1"/>
          <p:cNvSpPr>
            <a:spLocks noGrp="1"/>
          </p:cNvSpPr>
          <p:nvPr>
            <p:ph type="title"/>
          </p:nvPr>
        </p:nvSpPr>
        <p:spPr>
          <a:xfrm>
            <a:off x="1727200" y="274638"/>
            <a:ext cx="6959600" cy="814387"/>
          </a:xfrm>
        </p:spPr>
        <p:txBody>
          <a:bodyPr/>
          <a:lstStyle/>
          <a:p>
            <a:pPr eaLnBrk="1" hangingPunct="1"/>
            <a:r>
              <a:rPr lang="en-US" smtClean="0">
                <a:latin typeface="Ebrima" charset="0"/>
                <a:ea typeface="Ebrima" charset="0"/>
                <a:cs typeface="Ebrima" charset="0"/>
              </a:rPr>
              <a:t>Computers To Fit Every Need</a:t>
            </a:r>
          </a:p>
        </p:txBody>
      </p:sp>
      <p:sp>
        <p:nvSpPr>
          <p:cNvPr id="46082" name="Content Placeholder 2"/>
          <p:cNvSpPr>
            <a:spLocks noGrp="1"/>
          </p:cNvSpPr>
          <p:nvPr>
            <p:ph idx="1"/>
          </p:nvPr>
        </p:nvSpPr>
        <p:spPr>
          <a:xfrm>
            <a:off x="457200" y="1520825"/>
            <a:ext cx="8229600" cy="4605338"/>
          </a:xfrm>
        </p:spPr>
        <p:txBody>
          <a:bodyPr/>
          <a:lstStyle/>
          <a:p>
            <a:pPr eaLnBrk="1" hangingPunct="1">
              <a:lnSpc>
                <a:spcPct val="90000"/>
              </a:lnSpc>
              <a:spcAft>
                <a:spcPct val="20000"/>
              </a:spcAft>
            </a:pPr>
            <a:r>
              <a:rPr lang="en-US" dirty="0"/>
              <a:t>Six basic categories of computers:</a:t>
            </a:r>
          </a:p>
          <a:p>
            <a:pPr lvl="1" eaLnBrk="1" hangingPunct="1">
              <a:lnSpc>
                <a:spcPct val="90000"/>
              </a:lnSpc>
              <a:spcAft>
                <a:spcPct val="20000"/>
              </a:spcAft>
            </a:pPr>
            <a:r>
              <a:rPr lang="en-US" dirty="0"/>
              <a:t>Embedded computers</a:t>
            </a:r>
          </a:p>
          <a:p>
            <a:pPr lvl="1" eaLnBrk="1" hangingPunct="1">
              <a:lnSpc>
                <a:spcPct val="90000"/>
              </a:lnSpc>
              <a:spcAft>
                <a:spcPct val="20000"/>
              </a:spcAft>
            </a:pPr>
            <a:r>
              <a:rPr lang="en-US" dirty="0"/>
              <a:t>Mobile devices</a:t>
            </a:r>
          </a:p>
          <a:p>
            <a:pPr lvl="1" eaLnBrk="1" hangingPunct="1">
              <a:lnSpc>
                <a:spcPct val="90000"/>
              </a:lnSpc>
              <a:spcAft>
                <a:spcPct val="20000"/>
              </a:spcAft>
            </a:pPr>
            <a:r>
              <a:rPr lang="en-US" dirty="0"/>
              <a:t>Personal computers</a:t>
            </a:r>
          </a:p>
          <a:p>
            <a:pPr lvl="1" eaLnBrk="1" hangingPunct="1">
              <a:lnSpc>
                <a:spcPct val="90000"/>
              </a:lnSpc>
              <a:spcAft>
                <a:spcPct val="20000"/>
              </a:spcAft>
            </a:pPr>
            <a:r>
              <a:rPr lang="en-US" dirty="0"/>
              <a:t>Midrange servers</a:t>
            </a:r>
          </a:p>
          <a:p>
            <a:pPr lvl="1" eaLnBrk="1" hangingPunct="1">
              <a:lnSpc>
                <a:spcPct val="90000"/>
              </a:lnSpc>
              <a:spcAft>
                <a:spcPct val="20000"/>
              </a:spcAft>
            </a:pPr>
            <a:r>
              <a:rPr lang="en-US" dirty="0"/>
              <a:t>Mainframe computers</a:t>
            </a:r>
          </a:p>
          <a:p>
            <a:pPr lvl="1" eaLnBrk="1" hangingPunct="1">
              <a:lnSpc>
                <a:spcPct val="90000"/>
              </a:lnSpc>
              <a:spcAft>
                <a:spcPct val="20000"/>
              </a:spcAft>
            </a:pPr>
            <a:r>
              <a:rPr lang="en-US" dirty="0"/>
              <a:t>Supercomputers</a:t>
            </a:r>
          </a:p>
          <a:p>
            <a:pPr eaLnBrk="1" hangingPunct="1"/>
            <a:endParaRPr lang="en-US" dirty="0"/>
          </a:p>
        </p:txBody>
      </p:sp>
      <p:sp>
        <p:nvSpPr>
          <p:cNvPr id="46083" name="Footer Placeholder 3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>
                <a:latin typeface="Ebrima" charset="0"/>
                <a:ea typeface="Ebrima" charset="0"/>
                <a:cs typeface="Ebrima" charset="0"/>
              </a:rPr>
              <a:t>Understanding Computers: Today and Tomorrow, 14th Edition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E6ACA49-B565-4377-A371-4315F252B856}" type="slidenum">
              <a:rPr lang="en-US"/>
              <a:pPr>
                <a:defRPr/>
              </a:pPr>
              <a:t>33</a:t>
            </a:fld>
            <a:endParaRPr lang="en-US"/>
          </a:p>
        </p:txBody>
      </p:sp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Title 1"/>
          <p:cNvSpPr>
            <a:spLocks noGrp="1"/>
          </p:cNvSpPr>
          <p:nvPr>
            <p:ph type="title"/>
          </p:nvPr>
        </p:nvSpPr>
        <p:spPr>
          <a:xfrm>
            <a:off x="1727200" y="274638"/>
            <a:ext cx="6959600" cy="814387"/>
          </a:xfrm>
        </p:spPr>
        <p:txBody>
          <a:bodyPr/>
          <a:lstStyle/>
          <a:p>
            <a:pPr eaLnBrk="1" hangingPunct="1"/>
            <a:r>
              <a:rPr lang="en-US" smtClean="0">
                <a:latin typeface="Ebrima" charset="0"/>
                <a:ea typeface="Ebrima" charset="0"/>
                <a:cs typeface="Ebrima" charset="0"/>
              </a:rPr>
              <a:t>Embedded Computers</a:t>
            </a:r>
          </a:p>
        </p:txBody>
      </p:sp>
      <p:sp>
        <p:nvSpPr>
          <p:cNvPr id="47106" name="Content Placeholder 2"/>
          <p:cNvSpPr>
            <a:spLocks noGrp="1"/>
          </p:cNvSpPr>
          <p:nvPr>
            <p:ph idx="1"/>
          </p:nvPr>
        </p:nvSpPr>
        <p:spPr>
          <a:xfrm>
            <a:off x="457200" y="1520825"/>
            <a:ext cx="8229600" cy="4605338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dirty="0"/>
              <a:t>Embedded computer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Embedded into a product and designed to perform specific tasks or functions for that product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Cannot be used as general-purpose computers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Often embedded into:</a:t>
            </a:r>
          </a:p>
          <a:p>
            <a:pPr lvl="2" eaLnBrk="1" hangingPunct="1">
              <a:lnSpc>
                <a:spcPct val="90000"/>
              </a:lnSpc>
            </a:pPr>
            <a:r>
              <a:rPr lang="en-US" dirty="0"/>
              <a:t>Household appliances</a:t>
            </a:r>
          </a:p>
          <a:p>
            <a:pPr lvl="2" eaLnBrk="1" hangingPunct="1">
              <a:lnSpc>
                <a:spcPct val="90000"/>
              </a:lnSpc>
            </a:pPr>
            <a:r>
              <a:rPr lang="en-US" dirty="0"/>
              <a:t>Thermostats</a:t>
            </a:r>
          </a:p>
          <a:p>
            <a:pPr lvl="2" eaLnBrk="1" hangingPunct="1">
              <a:lnSpc>
                <a:spcPct val="90000"/>
              </a:lnSpc>
            </a:pPr>
            <a:r>
              <a:rPr lang="en-US" dirty="0"/>
              <a:t>Sewing machines</a:t>
            </a:r>
          </a:p>
          <a:p>
            <a:pPr lvl="2" eaLnBrk="1" hangingPunct="1">
              <a:lnSpc>
                <a:spcPct val="90000"/>
              </a:lnSpc>
            </a:pPr>
            <a:r>
              <a:rPr lang="en-US" dirty="0"/>
              <a:t>A/V equipment</a:t>
            </a:r>
          </a:p>
          <a:p>
            <a:pPr lvl="2" eaLnBrk="1" hangingPunct="1">
              <a:lnSpc>
                <a:spcPct val="90000"/>
              </a:lnSpc>
            </a:pPr>
            <a:r>
              <a:rPr lang="en-US" dirty="0"/>
              <a:t>Answering machines</a:t>
            </a:r>
          </a:p>
          <a:p>
            <a:pPr lvl="2" eaLnBrk="1" hangingPunct="1">
              <a:lnSpc>
                <a:spcPct val="90000"/>
              </a:lnSpc>
            </a:pPr>
            <a:r>
              <a:rPr lang="en-US" dirty="0"/>
              <a:t>Cars</a:t>
            </a:r>
          </a:p>
          <a:p>
            <a:pPr eaLnBrk="1" hangingPunct="1"/>
            <a:endParaRPr lang="en-US" dirty="0"/>
          </a:p>
        </p:txBody>
      </p:sp>
      <p:sp>
        <p:nvSpPr>
          <p:cNvPr id="47107" name="Footer Placeholder 3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>
                <a:latin typeface="Ebrima" charset="0"/>
                <a:ea typeface="Ebrima" charset="0"/>
                <a:cs typeface="Ebrima" charset="0"/>
              </a:rPr>
              <a:t>Understanding Computers: Today and Tomorrow, 14th Edition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20A5618-CCCB-447C-86C6-F9FDC5093AC9}" type="slidenum">
              <a:rPr lang="en-US"/>
              <a:pPr>
                <a:defRPr/>
              </a:pPr>
              <a:t>34</a:t>
            </a:fld>
            <a:endParaRPr lang="en-US"/>
          </a:p>
        </p:txBody>
      </p:sp>
      <p:pic>
        <p:nvPicPr>
          <p:cNvPr id="9" name="Picture 8" descr="f011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508104" y="3188804"/>
            <a:ext cx="3103240" cy="2593802"/>
          </a:xfrm>
          <a:prstGeom prst="rect">
            <a:avLst/>
          </a:prstGeom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80312" y="2996952"/>
            <a:ext cx="120015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wipe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Title 1"/>
          <p:cNvSpPr>
            <a:spLocks noGrp="1"/>
          </p:cNvSpPr>
          <p:nvPr>
            <p:ph type="title"/>
          </p:nvPr>
        </p:nvSpPr>
        <p:spPr>
          <a:xfrm>
            <a:off x="1727200" y="274638"/>
            <a:ext cx="6959600" cy="814387"/>
          </a:xfrm>
        </p:spPr>
        <p:txBody>
          <a:bodyPr/>
          <a:lstStyle/>
          <a:p>
            <a:pPr eaLnBrk="1" hangingPunct="1"/>
            <a:r>
              <a:rPr lang="en-US" smtClean="0">
                <a:latin typeface="Ebrima" charset="0"/>
                <a:ea typeface="Ebrima" charset="0"/>
                <a:cs typeface="Ebrima" charset="0"/>
              </a:rPr>
              <a:t>Mobile Devices</a:t>
            </a:r>
          </a:p>
        </p:txBody>
      </p:sp>
      <p:sp>
        <p:nvSpPr>
          <p:cNvPr id="48130" name="Content Placeholder 2"/>
          <p:cNvSpPr>
            <a:spLocks noGrp="1"/>
          </p:cNvSpPr>
          <p:nvPr>
            <p:ph idx="1"/>
          </p:nvPr>
        </p:nvSpPr>
        <p:spPr>
          <a:xfrm>
            <a:off x="457200" y="1520825"/>
            <a:ext cx="8229600" cy="4605338"/>
          </a:xfrm>
        </p:spPr>
        <p:txBody>
          <a:bodyPr/>
          <a:lstStyle/>
          <a:p>
            <a:pPr eaLnBrk="1" hangingPunct="1"/>
            <a:r>
              <a:rPr lang="en-US" dirty="0">
                <a:ea typeface="Times New Roman" charset="0"/>
                <a:cs typeface="Times New Roman" charset="0"/>
              </a:rPr>
              <a:t>Mobile device</a:t>
            </a:r>
          </a:p>
          <a:p>
            <a:pPr lvl="1" eaLnBrk="1" hangingPunct="1"/>
            <a:r>
              <a:rPr lang="en-US" dirty="0">
                <a:ea typeface="Times New Roman" charset="0"/>
                <a:cs typeface="Times New Roman" charset="0"/>
              </a:rPr>
              <a:t>A very small device with some type of built-in computing or Internet capability</a:t>
            </a:r>
          </a:p>
          <a:p>
            <a:pPr lvl="1" eaLnBrk="1" hangingPunct="1"/>
            <a:r>
              <a:rPr lang="en-US" dirty="0">
                <a:ea typeface="Times New Roman" charset="0"/>
                <a:cs typeface="Times New Roman" charset="0"/>
              </a:rPr>
              <a:t>Often based on a mobile phone</a:t>
            </a:r>
          </a:p>
          <a:p>
            <a:pPr lvl="1" eaLnBrk="1" hangingPunct="1"/>
            <a:r>
              <a:rPr lang="en-US" dirty="0">
                <a:ea typeface="Times New Roman" charset="0"/>
                <a:cs typeface="Times New Roman" charset="0"/>
              </a:rPr>
              <a:t>Typically have small screens and keyboards</a:t>
            </a:r>
          </a:p>
          <a:p>
            <a:pPr lvl="1" eaLnBrk="1" hangingPunct="1"/>
            <a:r>
              <a:rPr lang="en-US" dirty="0">
                <a:ea typeface="Times New Roman" charset="0"/>
                <a:cs typeface="Times New Roman" charset="0"/>
              </a:rPr>
              <a:t>Examples:</a:t>
            </a:r>
          </a:p>
          <a:p>
            <a:pPr lvl="2" eaLnBrk="1" hangingPunct="1"/>
            <a:r>
              <a:rPr lang="en-US" dirty="0" err="1">
                <a:ea typeface="Times New Roman" charset="0"/>
                <a:cs typeface="Times New Roman" charset="0"/>
              </a:rPr>
              <a:t>Smartphones</a:t>
            </a:r>
            <a:endParaRPr lang="en-US" dirty="0">
              <a:ea typeface="Times New Roman" charset="0"/>
              <a:cs typeface="Times New Roman" charset="0"/>
            </a:endParaRPr>
          </a:p>
          <a:p>
            <a:pPr lvl="2" eaLnBrk="1" hangingPunct="1"/>
            <a:r>
              <a:rPr lang="en-US" dirty="0">
                <a:ea typeface="Times New Roman" charset="0"/>
                <a:cs typeface="Times New Roman" charset="0"/>
              </a:rPr>
              <a:t>Handheld gaming devices</a:t>
            </a:r>
          </a:p>
          <a:p>
            <a:pPr lvl="2" eaLnBrk="1" hangingPunct="1"/>
            <a:r>
              <a:rPr lang="en-US" dirty="0">
                <a:ea typeface="Times New Roman" charset="0"/>
                <a:cs typeface="Times New Roman" charset="0"/>
              </a:rPr>
              <a:t>Portable digital media players</a:t>
            </a:r>
          </a:p>
          <a:p>
            <a:pPr lvl="2" eaLnBrk="1" hangingPunct="1"/>
            <a:r>
              <a:rPr lang="en-US" dirty="0">
                <a:ea typeface="Times New Roman" charset="0"/>
                <a:cs typeface="Times New Roman" charset="0"/>
              </a:rPr>
              <a:t>Mobile tablets</a:t>
            </a:r>
          </a:p>
          <a:p>
            <a:pPr eaLnBrk="1" hangingPunct="1"/>
            <a:endParaRPr lang="en-US" dirty="0"/>
          </a:p>
        </p:txBody>
      </p:sp>
      <p:sp>
        <p:nvSpPr>
          <p:cNvPr id="48131" name="Footer Placeholder 3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>
                <a:latin typeface="Ebrima" charset="0"/>
                <a:ea typeface="Ebrima" charset="0"/>
                <a:cs typeface="Ebrima" charset="0"/>
              </a:rPr>
              <a:t>Understanding Computers: Today and Tomorrow, 14th Edition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F9B15B8-FCEC-4FBA-90C9-977D8400456B}" type="slidenum">
              <a:rPr lang="en-US"/>
              <a:pPr>
                <a:defRPr/>
              </a:pPr>
              <a:t>35</a:t>
            </a:fld>
            <a:endParaRPr lang="en-US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Title 1"/>
          <p:cNvSpPr>
            <a:spLocks noGrp="1"/>
          </p:cNvSpPr>
          <p:nvPr>
            <p:ph type="title"/>
          </p:nvPr>
        </p:nvSpPr>
        <p:spPr>
          <a:xfrm>
            <a:off x="1727200" y="274638"/>
            <a:ext cx="6959600" cy="814387"/>
          </a:xfrm>
        </p:spPr>
        <p:txBody>
          <a:bodyPr/>
          <a:lstStyle/>
          <a:p>
            <a:pPr eaLnBrk="1" hangingPunct="1"/>
            <a:r>
              <a:rPr lang="en-US" smtClean="0">
                <a:latin typeface="Ebrima" charset="0"/>
                <a:ea typeface="Ebrima" charset="0"/>
                <a:cs typeface="Ebrima" charset="0"/>
              </a:rPr>
              <a:t>Personal Computers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0825"/>
            <a:ext cx="8229600" cy="4605338"/>
          </a:xfrm>
        </p:spPr>
        <p:txBody>
          <a:bodyPr rtlCol="0">
            <a:normAutofit fontScale="92500" lnSpcReduction="10000"/>
          </a:bodyPr>
          <a:lstStyle/>
          <a:p>
            <a:pPr eaLnBrk="1" fontAlgn="auto" hangingPunct="1">
              <a:spcBef>
                <a:spcPts val="500"/>
              </a:spcBef>
              <a:spcAft>
                <a:spcPct val="5000"/>
              </a:spcAft>
              <a:buFont typeface="Arial" pitchFamily="34" charset="0"/>
              <a:buChar char="•"/>
              <a:defRPr/>
            </a:pPr>
            <a:r>
              <a:rPr lang="es-EC" dirty="0">
                <a:ea typeface="+mn-ea"/>
                <a:cs typeface="Times New Roman" pitchFamily="18" charset="0"/>
              </a:rPr>
              <a:t>Personal </a:t>
            </a:r>
            <a:r>
              <a:rPr lang="es-EC" dirty="0" err="1" smtClean="0">
                <a:ea typeface="+mn-ea"/>
                <a:cs typeface="Times New Roman" pitchFamily="18" charset="0"/>
              </a:rPr>
              <a:t>computer</a:t>
            </a:r>
            <a:r>
              <a:rPr lang="es-EC" dirty="0" smtClean="0">
                <a:ea typeface="+mn-ea"/>
                <a:cs typeface="Times New Roman" pitchFamily="18" charset="0"/>
              </a:rPr>
              <a:t> </a:t>
            </a:r>
          </a:p>
          <a:p>
            <a:pPr lvl="1" eaLnBrk="1" fontAlgn="auto" hangingPunct="1">
              <a:spcBef>
                <a:spcPts val="500"/>
              </a:spcBef>
              <a:spcAft>
                <a:spcPct val="5000"/>
              </a:spcAft>
              <a:buFont typeface="Arial" pitchFamily="34" charset="0"/>
              <a:buChar char="–"/>
              <a:defRPr/>
            </a:pPr>
            <a:r>
              <a:rPr lang="es-EC" dirty="0" smtClean="0">
                <a:ea typeface="+mn-ea"/>
                <a:cs typeface="Times New Roman" pitchFamily="18" charset="0"/>
              </a:rPr>
              <a:t>Small </a:t>
            </a:r>
            <a:r>
              <a:rPr lang="es-EC" dirty="0" err="1">
                <a:ea typeface="+mn-ea"/>
                <a:cs typeface="Times New Roman" pitchFamily="18" charset="0"/>
              </a:rPr>
              <a:t>computer</a:t>
            </a:r>
            <a:r>
              <a:rPr lang="es-EC" dirty="0">
                <a:ea typeface="+mn-ea"/>
                <a:cs typeface="Times New Roman" pitchFamily="18" charset="0"/>
              </a:rPr>
              <a:t> </a:t>
            </a:r>
            <a:r>
              <a:rPr lang="es-EC" dirty="0" err="1">
                <a:ea typeface="+mn-ea"/>
                <a:cs typeface="Times New Roman" pitchFamily="18" charset="0"/>
              </a:rPr>
              <a:t>designed</a:t>
            </a:r>
            <a:r>
              <a:rPr lang="es-EC" dirty="0">
                <a:ea typeface="+mn-ea"/>
                <a:cs typeface="Times New Roman" pitchFamily="18" charset="0"/>
              </a:rPr>
              <a:t> </a:t>
            </a:r>
            <a:r>
              <a:rPr lang="es-EC" dirty="0" err="1">
                <a:ea typeface="+mn-ea"/>
                <a:cs typeface="Times New Roman" pitchFamily="18" charset="0"/>
              </a:rPr>
              <a:t>to</a:t>
            </a:r>
            <a:r>
              <a:rPr lang="es-EC" dirty="0">
                <a:ea typeface="+mn-ea"/>
                <a:cs typeface="Times New Roman" pitchFamily="18" charset="0"/>
              </a:rPr>
              <a:t> be </a:t>
            </a:r>
            <a:r>
              <a:rPr lang="es-EC" dirty="0" err="1">
                <a:ea typeface="+mn-ea"/>
                <a:cs typeface="Times New Roman" pitchFamily="18" charset="0"/>
              </a:rPr>
              <a:t>used</a:t>
            </a:r>
            <a:r>
              <a:rPr lang="es-EC" dirty="0">
                <a:ea typeface="+mn-ea"/>
                <a:cs typeface="Times New Roman" pitchFamily="18" charset="0"/>
              </a:rPr>
              <a:t> </a:t>
            </a:r>
            <a:r>
              <a:rPr lang="es-EC" dirty="0" err="1">
                <a:ea typeface="+mn-ea"/>
                <a:cs typeface="Times New Roman" pitchFamily="18" charset="0"/>
              </a:rPr>
              <a:t>by</a:t>
            </a:r>
            <a:r>
              <a:rPr lang="es-EC" dirty="0">
                <a:ea typeface="+mn-ea"/>
                <a:cs typeface="Times New Roman" pitchFamily="18" charset="0"/>
              </a:rPr>
              <a:t> </a:t>
            </a:r>
            <a:r>
              <a:rPr lang="es-EC" dirty="0" err="1">
                <a:ea typeface="+mn-ea"/>
                <a:cs typeface="Times New Roman" pitchFamily="18" charset="0"/>
              </a:rPr>
              <a:t>one</a:t>
            </a:r>
            <a:r>
              <a:rPr lang="es-EC" dirty="0">
                <a:ea typeface="+mn-ea"/>
                <a:cs typeface="Times New Roman" pitchFamily="18" charset="0"/>
              </a:rPr>
              <a:t> </a:t>
            </a:r>
            <a:r>
              <a:rPr lang="es-EC" dirty="0" err="1">
                <a:ea typeface="+mn-ea"/>
                <a:cs typeface="Times New Roman" pitchFamily="18" charset="0"/>
              </a:rPr>
              <a:t>person</a:t>
            </a:r>
            <a:r>
              <a:rPr lang="es-EC" dirty="0">
                <a:ea typeface="+mn-ea"/>
                <a:cs typeface="Times New Roman" pitchFamily="18" charset="0"/>
              </a:rPr>
              <a:t> at a time</a:t>
            </a:r>
          </a:p>
          <a:p>
            <a:pPr lvl="1" eaLnBrk="1" fontAlgn="auto" hangingPunct="1">
              <a:spcBef>
                <a:spcPts val="500"/>
              </a:spcBef>
              <a:spcAft>
                <a:spcPct val="5000"/>
              </a:spcAft>
              <a:buFont typeface="Arial" pitchFamily="34" charset="0"/>
              <a:buChar char="–"/>
              <a:defRPr/>
            </a:pPr>
            <a:r>
              <a:rPr lang="en-US" dirty="0">
                <a:ea typeface="+mn-ea"/>
              </a:rPr>
              <a:t>Also called a microcomputer</a:t>
            </a:r>
          </a:p>
          <a:p>
            <a:pPr lvl="1" eaLnBrk="1" fontAlgn="auto" hangingPunct="1">
              <a:spcBef>
                <a:spcPts val="500"/>
              </a:spcBef>
              <a:spcAft>
                <a:spcPct val="5000"/>
              </a:spcAft>
              <a:buFont typeface="Arial" pitchFamily="34" charset="0"/>
              <a:buChar char="–"/>
              <a:defRPr/>
            </a:pPr>
            <a:r>
              <a:rPr lang="en-US" dirty="0" smtClean="0">
                <a:ea typeface="+mn-ea"/>
                <a:cs typeface="Times New Roman" pitchFamily="18" charset="0"/>
              </a:rPr>
              <a:t>Available in different sizes and shapes</a:t>
            </a:r>
            <a:endParaRPr lang="en-US" dirty="0">
              <a:ea typeface="+mn-ea"/>
            </a:endParaRPr>
          </a:p>
          <a:p>
            <a:pPr eaLnBrk="1" fontAlgn="auto" hangingPunct="1">
              <a:spcBef>
                <a:spcPts val="500"/>
              </a:spcBef>
              <a:spcAft>
                <a:spcPct val="5000"/>
              </a:spcAft>
              <a:buFont typeface="Arial" pitchFamily="34" charset="0"/>
              <a:buChar char="•"/>
              <a:defRPr/>
            </a:pPr>
            <a:r>
              <a:rPr lang="en-US" dirty="0">
                <a:ea typeface="+mn-ea"/>
                <a:cs typeface="+mn-cs"/>
              </a:rPr>
              <a:t>Desktop </a:t>
            </a:r>
            <a:r>
              <a:rPr lang="en-US" dirty="0" smtClean="0">
                <a:ea typeface="+mn-ea"/>
                <a:cs typeface="+mn-cs"/>
              </a:rPr>
              <a:t>computers</a:t>
            </a:r>
          </a:p>
          <a:p>
            <a:pPr lvl="1" eaLnBrk="1" fontAlgn="auto" hangingPunct="1">
              <a:spcBef>
                <a:spcPts val="500"/>
              </a:spcBef>
              <a:spcAft>
                <a:spcPct val="5000"/>
              </a:spcAft>
              <a:buFont typeface="Arial" pitchFamily="34" charset="0"/>
              <a:buChar char="–"/>
              <a:defRPr/>
            </a:pPr>
            <a:r>
              <a:rPr lang="en-US" dirty="0" smtClean="0">
                <a:ea typeface="+mn-ea"/>
              </a:rPr>
              <a:t>Fit </a:t>
            </a:r>
            <a:r>
              <a:rPr lang="en-US" dirty="0">
                <a:ea typeface="+mn-ea"/>
              </a:rPr>
              <a:t>on or next to a desk</a:t>
            </a:r>
          </a:p>
          <a:p>
            <a:pPr lvl="1" eaLnBrk="1" fontAlgn="auto" hangingPunct="1">
              <a:spcBef>
                <a:spcPts val="500"/>
              </a:spcBef>
              <a:spcAft>
                <a:spcPct val="5000"/>
              </a:spcAft>
              <a:buFont typeface="Arial" pitchFamily="34" charset="0"/>
              <a:buChar char="–"/>
              <a:defRPr/>
            </a:pPr>
            <a:r>
              <a:rPr lang="en-US" dirty="0">
                <a:ea typeface="+mn-ea"/>
              </a:rPr>
              <a:t>Can use tower case, desktop case, or all-in-one</a:t>
            </a:r>
          </a:p>
          <a:p>
            <a:pPr lvl="1" eaLnBrk="1" fontAlgn="auto" hangingPunct="1">
              <a:spcBef>
                <a:spcPts val="500"/>
              </a:spcBef>
              <a:spcAft>
                <a:spcPct val="5000"/>
              </a:spcAft>
              <a:buFont typeface="Arial" pitchFamily="34" charset="0"/>
              <a:buChar char="–"/>
              <a:defRPr/>
            </a:pPr>
            <a:r>
              <a:rPr lang="en-US" dirty="0">
                <a:ea typeface="+mn-ea"/>
              </a:rPr>
              <a:t>Can be </a:t>
            </a:r>
            <a:r>
              <a:rPr lang="en-US" dirty="0" smtClean="0">
                <a:ea typeface="+mn-ea"/>
              </a:rPr>
              <a:t>PC-</a:t>
            </a:r>
            <a:br>
              <a:rPr lang="en-US" dirty="0" smtClean="0">
                <a:ea typeface="+mn-ea"/>
              </a:rPr>
            </a:br>
            <a:r>
              <a:rPr lang="en-US" dirty="0" smtClean="0">
                <a:ea typeface="+mn-ea"/>
              </a:rPr>
              <a:t>compatible or </a:t>
            </a:r>
            <a:br>
              <a:rPr lang="en-US" dirty="0" smtClean="0">
                <a:ea typeface="+mn-ea"/>
              </a:rPr>
            </a:br>
            <a:r>
              <a:rPr lang="en-US" dirty="0" smtClean="0">
                <a:ea typeface="+mn-ea"/>
              </a:rPr>
              <a:t>Macintosh</a:t>
            </a:r>
          </a:p>
          <a:p>
            <a:pPr lvl="1" eaLnBrk="1" fontAlgn="auto" hangingPunct="1">
              <a:spcBef>
                <a:spcPts val="500"/>
              </a:spcBef>
              <a:spcAft>
                <a:spcPct val="5000"/>
              </a:spcAft>
              <a:buFont typeface="Arial" pitchFamily="34" charset="0"/>
              <a:buChar char="–"/>
              <a:defRPr/>
            </a:pPr>
            <a:r>
              <a:rPr lang="en-US" dirty="0" smtClean="0">
                <a:ea typeface="+mn-ea"/>
              </a:rPr>
              <a:t>Not designed to be </a:t>
            </a:r>
            <a:br>
              <a:rPr lang="en-US" dirty="0" smtClean="0">
                <a:ea typeface="+mn-ea"/>
              </a:rPr>
            </a:br>
            <a:r>
              <a:rPr lang="en-US" dirty="0" smtClean="0">
                <a:ea typeface="+mn-ea"/>
              </a:rPr>
              <a:t>portable</a:t>
            </a:r>
            <a:endParaRPr lang="en-US" dirty="0">
              <a:ea typeface="+mn-ea"/>
            </a:endParaRPr>
          </a:p>
        </p:txBody>
      </p:sp>
      <p:sp>
        <p:nvSpPr>
          <p:cNvPr id="49155" name="Footer Placeholder 3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>
                <a:latin typeface="Ebrima" charset="0"/>
                <a:ea typeface="Ebrima" charset="0"/>
                <a:cs typeface="Ebrima" charset="0"/>
              </a:rPr>
              <a:t>Understanding Computers: Today and Tomorrow, 14th Edition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C31AE11-5CDC-4E61-87F2-C7E6FFABD05B}" type="slidenum">
              <a:rPr lang="en-US"/>
              <a:pPr>
                <a:defRPr/>
              </a:pPr>
              <a:t>36</a:t>
            </a:fld>
            <a:endParaRPr lang="en-US"/>
          </a:p>
        </p:txBody>
      </p:sp>
      <p:pic>
        <p:nvPicPr>
          <p:cNvPr id="10" name="Picture 9" descr="f0114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067944" y="4394260"/>
            <a:ext cx="4572000" cy="1697336"/>
          </a:xfrm>
          <a:prstGeom prst="rect">
            <a:avLst/>
          </a:prstGeom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380288" y="3835400"/>
            <a:ext cx="1190625" cy="36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Title 1"/>
          <p:cNvSpPr>
            <a:spLocks noGrp="1"/>
          </p:cNvSpPr>
          <p:nvPr>
            <p:ph type="title"/>
          </p:nvPr>
        </p:nvSpPr>
        <p:spPr>
          <a:xfrm>
            <a:off x="1727200" y="274638"/>
            <a:ext cx="6959600" cy="814387"/>
          </a:xfrm>
        </p:spPr>
        <p:txBody>
          <a:bodyPr/>
          <a:lstStyle/>
          <a:p>
            <a:pPr eaLnBrk="1" hangingPunct="1"/>
            <a:r>
              <a:rPr lang="en-US" smtClean="0">
                <a:latin typeface="Ebrima" charset="0"/>
                <a:ea typeface="Ebrima" charset="0"/>
                <a:cs typeface="Ebrima" charset="0"/>
              </a:rPr>
              <a:t>Portable Computers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0825"/>
            <a:ext cx="8229600" cy="4605338"/>
          </a:xfrm>
        </p:spPr>
        <p:txBody>
          <a:bodyPr rtlCol="0"/>
          <a:lstStyle/>
          <a:p>
            <a:pPr eaLnBrk="1" fontAlgn="auto" hangingPunct="1">
              <a:lnSpc>
                <a:spcPct val="90000"/>
              </a:lnSpc>
              <a:spcAft>
                <a:spcPct val="20000"/>
              </a:spcAft>
              <a:buFont typeface="Arial" pitchFamily="34" charset="0"/>
              <a:buChar char="•"/>
              <a:defRPr/>
            </a:pPr>
            <a:r>
              <a:rPr lang="en-US" dirty="0" smtClean="0">
                <a:ea typeface="+mn-ea"/>
                <a:cs typeface="+mn-cs"/>
              </a:rPr>
              <a:t>Portable Computers</a:t>
            </a:r>
          </a:p>
          <a:p>
            <a:pPr lvl="1" eaLnBrk="1" fontAlgn="auto" hangingPunct="1">
              <a:lnSpc>
                <a:spcPct val="90000"/>
              </a:lnSpc>
              <a:spcAft>
                <a:spcPct val="20000"/>
              </a:spcAft>
              <a:buFont typeface="Arial" pitchFamily="34" charset="0"/>
              <a:buChar char="–"/>
              <a:defRPr/>
            </a:pPr>
            <a:r>
              <a:rPr lang="en-US" dirty="0" smtClean="0">
                <a:ea typeface="+mn-ea"/>
              </a:rPr>
              <a:t>Designed to be carried around easily</a:t>
            </a:r>
          </a:p>
          <a:p>
            <a:pPr lvl="1" eaLnBrk="1" fontAlgn="auto" hangingPunct="1">
              <a:lnSpc>
                <a:spcPct val="90000"/>
              </a:lnSpc>
              <a:spcAft>
                <a:spcPct val="20000"/>
              </a:spcAft>
              <a:buFont typeface="Arial" pitchFamily="34" charset="0"/>
              <a:buChar char="–"/>
              <a:defRPr/>
            </a:pPr>
            <a:r>
              <a:rPr lang="en-US" dirty="0" smtClean="0">
                <a:ea typeface="+mn-ea"/>
              </a:rPr>
              <a:t>Fully functional computers</a:t>
            </a:r>
          </a:p>
          <a:p>
            <a:pPr lvl="1" eaLnBrk="1" fontAlgn="auto" hangingPunct="1">
              <a:lnSpc>
                <a:spcPct val="90000"/>
              </a:lnSpc>
              <a:spcAft>
                <a:spcPct val="20000"/>
              </a:spcAft>
              <a:buFont typeface="Arial" pitchFamily="34" charset="0"/>
              <a:buChar char="–"/>
              <a:defRPr/>
            </a:pPr>
            <a:r>
              <a:rPr lang="en-US" dirty="0" smtClean="0">
                <a:ea typeface="+mn-ea"/>
              </a:rPr>
              <a:t>Notebook </a:t>
            </a:r>
            <a:r>
              <a:rPr lang="en-US" dirty="0">
                <a:ea typeface="+mn-ea"/>
              </a:rPr>
              <a:t>(laptop) </a:t>
            </a:r>
            <a:r>
              <a:rPr lang="en-US" dirty="0" smtClean="0">
                <a:ea typeface="+mn-ea"/>
              </a:rPr>
              <a:t>computers</a:t>
            </a:r>
          </a:p>
          <a:p>
            <a:pPr lvl="2" eaLnBrk="1" fontAlgn="auto" hangingPunct="1">
              <a:lnSpc>
                <a:spcPct val="90000"/>
              </a:lnSpc>
              <a:spcAft>
                <a:spcPct val="20000"/>
              </a:spcAft>
              <a:buFont typeface="Arial" pitchFamily="34" charset="0"/>
              <a:buChar char="•"/>
              <a:defRPr/>
            </a:pPr>
            <a:r>
              <a:rPr lang="en-US" dirty="0" smtClean="0">
                <a:ea typeface="+mn-ea"/>
              </a:rPr>
              <a:t>Typically </a:t>
            </a:r>
            <a:r>
              <a:rPr lang="en-US" dirty="0">
                <a:ea typeface="+mn-ea"/>
              </a:rPr>
              <a:t>u</a:t>
            </a:r>
            <a:r>
              <a:rPr lang="en-US" dirty="0" smtClean="0">
                <a:ea typeface="+mn-ea"/>
              </a:rPr>
              <a:t>se a clamshell design</a:t>
            </a:r>
          </a:p>
          <a:p>
            <a:pPr lvl="1" eaLnBrk="1" fontAlgn="auto" hangingPunct="1">
              <a:lnSpc>
                <a:spcPct val="90000"/>
              </a:lnSpc>
              <a:spcAft>
                <a:spcPct val="20000"/>
              </a:spcAft>
              <a:buFont typeface="Arial" pitchFamily="34" charset="0"/>
              <a:buChar char="–"/>
              <a:defRPr/>
            </a:pPr>
            <a:r>
              <a:rPr lang="en-US" dirty="0" smtClean="0">
                <a:ea typeface="+mn-ea"/>
              </a:rPr>
              <a:t>Tablet Computers</a:t>
            </a:r>
          </a:p>
          <a:p>
            <a:pPr lvl="2" eaLnBrk="1" fontAlgn="auto" hangingPunct="1">
              <a:lnSpc>
                <a:spcPct val="90000"/>
              </a:lnSpc>
              <a:spcAft>
                <a:spcPct val="20000"/>
              </a:spcAft>
              <a:buFont typeface="Arial" pitchFamily="34" charset="0"/>
              <a:buChar char="•"/>
              <a:defRPr/>
            </a:pPr>
            <a:r>
              <a:rPr lang="en-US" dirty="0" smtClean="0">
                <a:ea typeface="+mn-ea"/>
              </a:rPr>
              <a:t>Usually use a digital pen/stylus or touch screen</a:t>
            </a:r>
          </a:p>
          <a:p>
            <a:pPr lvl="2" eaLnBrk="1" fontAlgn="auto" hangingPunct="1">
              <a:lnSpc>
                <a:spcPct val="90000"/>
              </a:lnSpc>
              <a:spcAft>
                <a:spcPct val="20000"/>
              </a:spcAft>
              <a:buFont typeface="Arial" pitchFamily="34" charset="0"/>
              <a:buChar char="•"/>
              <a:defRPr/>
            </a:pPr>
            <a:r>
              <a:rPr lang="en-US" dirty="0" smtClean="0">
                <a:ea typeface="+mn-ea"/>
              </a:rPr>
              <a:t>Can be slate or convertible tablets</a:t>
            </a:r>
          </a:p>
          <a:p>
            <a:pPr marL="457200" lvl="1" indent="0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endParaRPr lang="en-US" dirty="0">
              <a:ea typeface="+mn-ea"/>
            </a:endParaRPr>
          </a:p>
        </p:txBody>
      </p:sp>
      <p:sp>
        <p:nvSpPr>
          <p:cNvPr id="51203" name="Footer Placeholder 3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>
                <a:latin typeface="Ebrima" charset="0"/>
                <a:ea typeface="Ebrima" charset="0"/>
                <a:cs typeface="Ebrima" charset="0"/>
              </a:rPr>
              <a:t>Understanding Computers: Today and Tomorrow, 14th Edition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1791E17-7EC2-47D9-8D0D-36979D7E54B6}" type="slidenum">
              <a:rPr lang="en-US"/>
              <a:pPr>
                <a:defRPr/>
              </a:pPr>
              <a:t>37</a:t>
            </a:fld>
            <a:endParaRPr lang="en-US"/>
          </a:p>
        </p:txBody>
      </p:sp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Title 1"/>
          <p:cNvSpPr>
            <a:spLocks noGrp="1"/>
          </p:cNvSpPr>
          <p:nvPr>
            <p:ph type="title"/>
          </p:nvPr>
        </p:nvSpPr>
        <p:spPr>
          <a:xfrm>
            <a:off x="1727200" y="274638"/>
            <a:ext cx="6959600" cy="814387"/>
          </a:xfrm>
        </p:spPr>
        <p:txBody>
          <a:bodyPr/>
          <a:lstStyle/>
          <a:p>
            <a:pPr eaLnBrk="1" hangingPunct="1"/>
            <a:r>
              <a:rPr lang="en-US" smtClean="0">
                <a:latin typeface="Ebrima" charset="0"/>
                <a:ea typeface="Ebrima" charset="0"/>
                <a:cs typeface="Ebrima" charset="0"/>
              </a:rPr>
              <a:t>Portable Computers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0825"/>
            <a:ext cx="8229600" cy="4605338"/>
          </a:xfrm>
        </p:spPr>
        <p:txBody>
          <a:bodyPr rtlCol="0"/>
          <a:lstStyle/>
          <a:p>
            <a:pPr lvl="1" eaLnBrk="1" fontAlgn="auto" hangingPunct="1">
              <a:lnSpc>
                <a:spcPct val="90000"/>
              </a:lnSpc>
              <a:spcAft>
                <a:spcPct val="20000"/>
              </a:spcAft>
              <a:buFont typeface="Arial" pitchFamily="34" charset="0"/>
              <a:buChar char="–"/>
              <a:defRPr/>
            </a:pPr>
            <a:r>
              <a:rPr lang="en-US" dirty="0">
                <a:ea typeface="+mn-ea"/>
              </a:rPr>
              <a:t>Netbooks</a:t>
            </a:r>
          </a:p>
          <a:p>
            <a:pPr lvl="2" eaLnBrk="1" fontAlgn="auto" hangingPunct="1">
              <a:lnSpc>
                <a:spcPct val="90000"/>
              </a:lnSpc>
              <a:spcAft>
                <a:spcPct val="20000"/>
              </a:spcAft>
              <a:buFont typeface="Arial" pitchFamily="34" charset="0"/>
              <a:buChar char="•"/>
              <a:defRPr/>
            </a:pPr>
            <a:r>
              <a:rPr lang="en-US" dirty="0">
                <a:ea typeface="+mn-ea"/>
              </a:rPr>
              <a:t>Smaller, lighter, </a:t>
            </a:r>
            <a:r>
              <a:rPr lang="en-US" dirty="0" smtClean="0">
                <a:ea typeface="+mn-ea"/>
              </a:rPr>
              <a:t> and less expensive than conventional notebooks</a:t>
            </a:r>
          </a:p>
          <a:p>
            <a:pPr lvl="2" eaLnBrk="1" fontAlgn="auto" hangingPunct="1">
              <a:lnSpc>
                <a:spcPct val="90000"/>
              </a:lnSpc>
              <a:spcAft>
                <a:spcPct val="20000"/>
              </a:spcAft>
              <a:buFont typeface="Arial" pitchFamily="34" charset="0"/>
              <a:buChar char="•"/>
              <a:defRPr/>
            </a:pPr>
            <a:r>
              <a:rPr lang="en-US" dirty="0">
                <a:ea typeface="+mn-ea"/>
              </a:rPr>
              <a:t>L</a:t>
            </a:r>
            <a:r>
              <a:rPr lang="en-US" dirty="0" smtClean="0">
                <a:ea typeface="+mn-ea"/>
              </a:rPr>
              <a:t>onger </a:t>
            </a:r>
            <a:r>
              <a:rPr lang="en-US" dirty="0">
                <a:ea typeface="+mn-ea"/>
              </a:rPr>
              <a:t>battery </a:t>
            </a:r>
            <a:r>
              <a:rPr lang="en-US" dirty="0" smtClean="0">
                <a:ea typeface="+mn-ea"/>
              </a:rPr>
              <a:t>life</a:t>
            </a:r>
          </a:p>
          <a:p>
            <a:pPr lvl="2" eaLnBrk="1" fontAlgn="auto" hangingPunct="1">
              <a:lnSpc>
                <a:spcPct val="90000"/>
              </a:lnSpc>
              <a:spcAft>
                <a:spcPct val="20000"/>
              </a:spcAft>
              <a:buFont typeface="Arial" pitchFamily="34" charset="0"/>
              <a:buChar char="•"/>
              <a:defRPr/>
            </a:pPr>
            <a:r>
              <a:rPr lang="en-US" dirty="0" smtClean="0">
                <a:ea typeface="+mn-ea"/>
              </a:rPr>
              <a:t>Good for students and business travelers</a:t>
            </a:r>
          </a:p>
          <a:p>
            <a:pPr marL="914400" lvl="2" indent="0" eaLnBrk="1" fontAlgn="auto" hangingPunct="1">
              <a:lnSpc>
                <a:spcPct val="90000"/>
              </a:lnSpc>
              <a:spcAft>
                <a:spcPct val="20000"/>
              </a:spcAft>
              <a:buFont typeface="Arial" pitchFamily="34" charset="0"/>
              <a:buNone/>
              <a:defRPr/>
            </a:pPr>
            <a:endParaRPr lang="en-US" dirty="0" smtClean="0">
              <a:ea typeface="+mn-ea"/>
            </a:endParaRPr>
          </a:p>
          <a:p>
            <a:pPr lvl="1" eaLnBrk="1" fontAlgn="auto" hangingPunct="1">
              <a:lnSpc>
                <a:spcPct val="90000"/>
              </a:lnSpc>
              <a:spcAft>
                <a:spcPct val="20000"/>
              </a:spcAft>
              <a:buFont typeface="Arial" pitchFamily="34" charset="0"/>
              <a:buChar char="–"/>
              <a:defRPr/>
            </a:pPr>
            <a:endParaRPr lang="en-US" dirty="0">
              <a:ea typeface="+mn-ea"/>
            </a:endParaRPr>
          </a:p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endParaRPr lang="en-US" dirty="0">
              <a:ea typeface="+mn-ea"/>
              <a:cs typeface="+mn-cs"/>
            </a:endParaRPr>
          </a:p>
        </p:txBody>
      </p:sp>
      <p:sp>
        <p:nvSpPr>
          <p:cNvPr id="52227" name="Footer Placeholder 3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>
                <a:latin typeface="Ebrima" charset="0"/>
                <a:ea typeface="Ebrima" charset="0"/>
                <a:cs typeface="Ebrima" charset="0"/>
              </a:rPr>
              <a:t>Understanding Computers: Today and Tomorrow, 14th Edition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950AECC-4894-44A9-BCB4-E5E039FA6C64}" type="slidenum">
              <a:rPr lang="en-US"/>
              <a:pPr>
                <a:defRPr/>
              </a:pPr>
              <a:t>38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611560" y="3660775"/>
            <a:ext cx="7524378" cy="2641432"/>
            <a:chOff x="611560" y="3660775"/>
            <a:chExt cx="7524378" cy="2641432"/>
          </a:xfrm>
        </p:grpSpPr>
        <p:pic>
          <p:nvPicPr>
            <p:cNvPr id="52230" name="Picture 3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6964363" y="3660775"/>
              <a:ext cx="1171575" cy="381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3" cstate="print"/>
            <a:stretch>
              <a:fillRect/>
            </a:stretch>
          </p:blipFill>
          <p:spPr bwMode="auto">
            <a:xfrm>
              <a:off x="611560" y="4147461"/>
              <a:ext cx="7448550" cy="21547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p:transition>
    <p:wipe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Title 1"/>
          <p:cNvSpPr>
            <a:spLocks noGrp="1"/>
          </p:cNvSpPr>
          <p:nvPr>
            <p:ph type="title"/>
          </p:nvPr>
        </p:nvSpPr>
        <p:spPr>
          <a:xfrm>
            <a:off x="1727200" y="274638"/>
            <a:ext cx="7273925" cy="814387"/>
          </a:xfrm>
        </p:spPr>
        <p:txBody>
          <a:bodyPr/>
          <a:lstStyle/>
          <a:p>
            <a:pPr eaLnBrk="1" hangingPunct="1"/>
            <a:r>
              <a:rPr lang="en-US" smtClean="0">
                <a:latin typeface="Ebrima" charset="0"/>
                <a:ea typeface="Ebrima" charset="0"/>
                <a:cs typeface="Ebrima" charset="0"/>
              </a:rPr>
              <a:t>Thin Client and Internet Appliances</a:t>
            </a:r>
          </a:p>
        </p:txBody>
      </p:sp>
      <p:sp>
        <p:nvSpPr>
          <p:cNvPr id="53250" name="Content Placeholder 2"/>
          <p:cNvSpPr>
            <a:spLocks noGrp="1"/>
          </p:cNvSpPr>
          <p:nvPr>
            <p:ph idx="1"/>
          </p:nvPr>
        </p:nvSpPr>
        <p:spPr>
          <a:xfrm>
            <a:off x="457200" y="1520825"/>
            <a:ext cx="8229600" cy="4605338"/>
          </a:xfrm>
        </p:spPr>
        <p:txBody>
          <a:bodyPr/>
          <a:lstStyle/>
          <a:p>
            <a:pPr eaLnBrk="1" hangingPunct="1">
              <a:lnSpc>
                <a:spcPct val="90000"/>
              </a:lnSpc>
              <a:spcAft>
                <a:spcPct val="20000"/>
              </a:spcAft>
            </a:pPr>
            <a:r>
              <a:rPr lang="en-US" dirty="0">
                <a:ea typeface="Times New Roman" charset="0"/>
                <a:cs typeface="Times New Roman" charset="0"/>
              </a:rPr>
              <a:t>Thin client or network computer (NC)</a:t>
            </a:r>
          </a:p>
          <a:p>
            <a:pPr lvl="1" eaLnBrk="1" hangingPunct="1">
              <a:lnSpc>
                <a:spcPct val="90000"/>
              </a:lnSpc>
              <a:spcAft>
                <a:spcPct val="20000"/>
              </a:spcAft>
            </a:pPr>
            <a:r>
              <a:rPr lang="en-US" dirty="0">
                <a:ea typeface="Times New Roman" charset="0"/>
                <a:cs typeface="Times New Roman" charset="0"/>
              </a:rPr>
              <a:t>Device designed to access a network for processing and data storage</a:t>
            </a:r>
          </a:p>
          <a:p>
            <a:pPr lvl="1" eaLnBrk="1" hangingPunct="1">
              <a:lnSpc>
                <a:spcPct val="90000"/>
              </a:lnSpc>
              <a:spcAft>
                <a:spcPct val="20000"/>
              </a:spcAft>
            </a:pPr>
            <a:r>
              <a:rPr lang="en-US" dirty="0">
                <a:ea typeface="Times New Roman" charset="0"/>
                <a:cs typeface="Times New Roman" charset="0"/>
              </a:rPr>
              <a:t>Lower cost, increased security and easier maintenance</a:t>
            </a:r>
          </a:p>
          <a:p>
            <a:pPr lvl="1" eaLnBrk="1" hangingPunct="1">
              <a:lnSpc>
                <a:spcPct val="90000"/>
              </a:lnSpc>
              <a:spcAft>
                <a:spcPct val="20000"/>
              </a:spcAft>
            </a:pPr>
            <a:r>
              <a:rPr lang="en-US" dirty="0">
                <a:ea typeface="Times New Roman" charset="0"/>
                <a:cs typeface="Times New Roman" charset="0"/>
              </a:rPr>
              <a:t>Limited or no local storage</a:t>
            </a:r>
          </a:p>
          <a:p>
            <a:pPr lvl="1" eaLnBrk="1" hangingPunct="1">
              <a:lnSpc>
                <a:spcPct val="90000"/>
              </a:lnSpc>
              <a:spcAft>
                <a:spcPct val="20000"/>
              </a:spcAft>
            </a:pPr>
            <a:r>
              <a:rPr lang="en-US" dirty="0">
                <a:ea typeface="Times New Roman" charset="0"/>
                <a:cs typeface="Times New Roman" charset="0"/>
              </a:rPr>
              <a:t>Not able to function as a computer if network is down</a:t>
            </a:r>
          </a:p>
          <a:p>
            <a:pPr eaLnBrk="1" hangingPunct="1">
              <a:lnSpc>
                <a:spcPct val="90000"/>
              </a:lnSpc>
              <a:spcAft>
                <a:spcPct val="20000"/>
              </a:spcAft>
            </a:pPr>
            <a:r>
              <a:rPr lang="en-US" dirty="0">
                <a:ea typeface="Times New Roman" charset="0"/>
                <a:cs typeface="Times New Roman" charset="0"/>
              </a:rPr>
              <a:t>Internet appliance</a:t>
            </a:r>
          </a:p>
          <a:p>
            <a:pPr lvl="1" eaLnBrk="1" hangingPunct="1">
              <a:lnSpc>
                <a:spcPct val="90000"/>
              </a:lnSpc>
              <a:spcAft>
                <a:spcPct val="20000"/>
              </a:spcAft>
            </a:pPr>
            <a:r>
              <a:rPr lang="en-US" dirty="0">
                <a:ea typeface="Times New Roman" charset="0"/>
                <a:cs typeface="Times New Roman" charset="0"/>
              </a:rPr>
              <a:t>Specialized network computer designed for Internet access and/or e-mail exchange</a:t>
            </a:r>
          </a:p>
          <a:p>
            <a:pPr lvl="1" eaLnBrk="1" hangingPunct="1">
              <a:lnSpc>
                <a:spcPct val="90000"/>
              </a:lnSpc>
              <a:spcAft>
                <a:spcPct val="20000"/>
              </a:spcAft>
            </a:pPr>
            <a:r>
              <a:rPr lang="en-US" dirty="0">
                <a:ea typeface="Times New Roman" charset="0"/>
                <a:cs typeface="Times New Roman" charset="0"/>
              </a:rPr>
              <a:t>Some designed to be used in the </a:t>
            </a:r>
            <a:r>
              <a:rPr lang="en-US" dirty="0" smtClean="0">
                <a:ea typeface="Times New Roman" charset="0"/>
                <a:cs typeface="Times New Roman" charset="0"/>
              </a:rPr>
              <a:t>home</a:t>
            </a:r>
            <a:endParaRPr lang="en-US" dirty="0"/>
          </a:p>
        </p:txBody>
      </p:sp>
      <p:sp>
        <p:nvSpPr>
          <p:cNvPr id="53251" name="Footer Placeholder 3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>
                <a:latin typeface="Ebrima" charset="0"/>
                <a:ea typeface="Ebrima" charset="0"/>
                <a:cs typeface="Ebrima" charset="0"/>
              </a:rPr>
              <a:t>Understanding Computers: Today and Tomorrow, 14th Edition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2A05C8E-480E-45A1-A2D6-3728A769FEE2}" type="slidenum">
              <a:rPr lang="en-US"/>
              <a:pPr>
                <a:defRPr/>
              </a:pPr>
              <a:t>39</a:t>
            </a:fld>
            <a:endParaRPr lang="en-US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itle 1"/>
          <p:cNvSpPr>
            <a:spLocks noGrp="1"/>
          </p:cNvSpPr>
          <p:nvPr>
            <p:ph type="title"/>
          </p:nvPr>
        </p:nvSpPr>
        <p:spPr>
          <a:xfrm>
            <a:off x="1727200" y="274638"/>
            <a:ext cx="6959600" cy="814387"/>
          </a:xfrm>
        </p:spPr>
        <p:txBody>
          <a:bodyPr/>
          <a:lstStyle/>
          <a:p>
            <a:pPr eaLnBrk="1" hangingPunct="1"/>
            <a:r>
              <a:rPr lang="en-US">
                <a:latin typeface="Ebrima" charset="0"/>
                <a:ea typeface="Ebrima" charset="0"/>
                <a:cs typeface="Ebrima" charset="0"/>
              </a:rPr>
              <a:t>Computers in the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0825"/>
            <a:ext cx="8229600" cy="4605338"/>
          </a:xfrm>
        </p:spPr>
        <p:txBody>
          <a:bodyPr rtlCol="0"/>
          <a:lstStyle/>
          <a:p>
            <a:pPr eaLnBrk="1" fontAlgn="auto" hangingPunct="1">
              <a:lnSpc>
                <a:spcPct val="90000"/>
              </a:lnSpc>
              <a:spcAft>
                <a:spcPct val="20000"/>
              </a:spcAft>
              <a:buFont typeface="Arial" pitchFamily="34" charset="0"/>
              <a:buChar char="•"/>
              <a:defRPr/>
            </a:pPr>
            <a:r>
              <a:rPr lang="en-US" dirty="0">
                <a:ea typeface="+mn-ea"/>
                <a:cs typeface="+mn-cs"/>
              </a:rPr>
              <a:t>Computers used for a variety of tasks:</a:t>
            </a:r>
          </a:p>
          <a:p>
            <a:pPr lvl="1" eaLnBrk="1" fontAlgn="auto" hangingPunct="1">
              <a:lnSpc>
                <a:spcPct val="90000"/>
              </a:lnSpc>
              <a:spcAft>
                <a:spcPct val="20000"/>
              </a:spcAft>
              <a:buFont typeface="Arial" pitchFamily="34" charset="0"/>
              <a:buChar char="–"/>
              <a:defRPr/>
            </a:pPr>
            <a:r>
              <a:rPr lang="en-US" dirty="0">
                <a:ea typeface="+mn-ea"/>
              </a:rPr>
              <a:t>Looking up information and news</a:t>
            </a:r>
          </a:p>
          <a:p>
            <a:pPr lvl="1" eaLnBrk="1" fontAlgn="auto" hangingPunct="1">
              <a:lnSpc>
                <a:spcPct val="90000"/>
              </a:lnSpc>
              <a:spcAft>
                <a:spcPct val="20000"/>
              </a:spcAft>
              <a:buFont typeface="Arial" pitchFamily="34" charset="0"/>
              <a:buChar char="–"/>
              <a:defRPr/>
            </a:pPr>
            <a:r>
              <a:rPr lang="en-US" dirty="0">
                <a:ea typeface="+mn-ea"/>
              </a:rPr>
              <a:t>Exchanging e-mail</a:t>
            </a:r>
          </a:p>
          <a:p>
            <a:pPr lvl="1" eaLnBrk="1" fontAlgn="auto" hangingPunct="1">
              <a:lnSpc>
                <a:spcPct val="90000"/>
              </a:lnSpc>
              <a:spcAft>
                <a:spcPct val="20000"/>
              </a:spcAft>
              <a:buFont typeface="Arial" pitchFamily="34" charset="0"/>
              <a:buChar char="–"/>
              <a:defRPr/>
            </a:pPr>
            <a:r>
              <a:rPr lang="en-US" dirty="0">
                <a:ea typeface="+mn-ea"/>
              </a:rPr>
              <a:t>Shopping and paying bills</a:t>
            </a:r>
          </a:p>
          <a:p>
            <a:pPr lvl="1" eaLnBrk="1" fontAlgn="auto" hangingPunct="1">
              <a:lnSpc>
                <a:spcPct val="90000"/>
              </a:lnSpc>
              <a:spcAft>
                <a:spcPct val="20000"/>
              </a:spcAft>
              <a:buFont typeface="Arial" pitchFamily="34" charset="0"/>
              <a:buChar char="–"/>
              <a:defRPr/>
            </a:pPr>
            <a:r>
              <a:rPr lang="en-US" dirty="0">
                <a:ea typeface="+mn-ea"/>
              </a:rPr>
              <a:t>Watching TV and videos</a:t>
            </a:r>
          </a:p>
          <a:p>
            <a:pPr lvl="1" eaLnBrk="1" fontAlgn="auto" hangingPunct="1">
              <a:lnSpc>
                <a:spcPct val="90000"/>
              </a:lnSpc>
              <a:spcAft>
                <a:spcPct val="20000"/>
              </a:spcAft>
              <a:buFont typeface="Arial" pitchFamily="34" charset="0"/>
              <a:buChar char="–"/>
              <a:defRPr/>
            </a:pPr>
            <a:r>
              <a:rPr lang="en-US" dirty="0">
                <a:ea typeface="+mn-ea"/>
              </a:rPr>
              <a:t>Downloading music and movies</a:t>
            </a:r>
          </a:p>
          <a:p>
            <a:pPr lvl="1" eaLnBrk="1" fontAlgn="auto" hangingPunct="1">
              <a:lnSpc>
                <a:spcPct val="90000"/>
              </a:lnSpc>
              <a:spcAft>
                <a:spcPct val="20000"/>
              </a:spcAft>
              <a:buFont typeface="Arial" pitchFamily="34" charset="0"/>
              <a:buChar char="–"/>
              <a:defRPr/>
            </a:pPr>
            <a:r>
              <a:rPr lang="en-US" dirty="0">
                <a:ea typeface="+mn-ea"/>
              </a:rPr>
              <a:t>Organizing digital photographs</a:t>
            </a:r>
          </a:p>
          <a:p>
            <a:pPr lvl="1" eaLnBrk="1" fontAlgn="auto" hangingPunct="1">
              <a:lnSpc>
                <a:spcPct val="90000"/>
              </a:lnSpc>
              <a:spcAft>
                <a:spcPct val="20000"/>
              </a:spcAft>
              <a:buFont typeface="Arial" pitchFamily="34" charset="0"/>
              <a:buChar char="–"/>
              <a:defRPr/>
            </a:pPr>
            <a:r>
              <a:rPr lang="en-US" dirty="0">
                <a:ea typeface="+mn-ea"/>
              </a:rPr>
              <a:t>Playing games</a:t>
            </a:r>
          </a:p>
          <a:p>
            <a:pPr lvl="1" eaLnBrk="1" fontAlgn="auto" hangingPunct="1">
              <a:lnSpc>
                <a:spcPct val="90000"/>
              </a:lnSpc>
              <a:spcAft>
                <a:spcPct val="20000"/>
              </a:spcAft>
              <a:buFont typeface="Arial" pitchFamily="34" charset="0"/>
              <a:buChar char="–"/>
              <a:defRPr/>
            </a:pPr>
            <a:r>
              <a:rPr lang="en-US" dirty="0" smtClean="0">
                <a:ea typeface="+mn-ea"/>
              </a:rPr>
              <a:t>Making vacation plans</a:t>
            </a:r>
          </a:p>
          <a:p>
            <a:pPr marL="0" indent="0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endParaRPr lang="en-US" dirty="0">
              <a:ea typeface="+mn-ea"/>
              <a:cs typeface="+mn-cs"/>
            </a:endParaRPr>
          </a:p>
        </p:txBody>
      </p:sp>
      <p:sp>
        <p:nvSpPr>
          <p:cNvPr id="17411" name="Footer Placeholder 3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>
                <a:latin typeface="Ebrima" charset="0"/>
                <a:ea typeface="Ebrima" charset="0"/>
                <a:cs typeface="Ebrima" charset="0"/>
              </a:rPr>
              <a:t>Understanding Computers: Today and Tomorrow, 14th Edition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412865F-D0DA-482C-BAD4-AE1AB0522308}" type="slidenum">
              <a:rPr lang="en-US"/>
              <a:pPr>
                <a:defRPr/>
              </a:pPr>
              <a:t>4</a:t>
            </a:fld>
            <a:endParaRPr lang="en-US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Title 1"/>
          <p:cNvSpPr>
            <a:spLocks noGrp="1"/>
          </p:cNvSpPr>
          <p:nvPr>
            <p:ph type="title"/>
          </p:nvPr>
        </p:nvSpPr>
        <p:spPr>
          <a:xfrm>
            <a:off x="1727200" y="274638"/>
            <a:ext cx="7273925" cy="814387"/>
          </a:xfrm>
        </p:spPr>
        <p:txBody>
          <a:bodyPr/>
          <a:lstStyle/>
          <a:p>
            <a:pPr eaLnBrk="1" hangingPunct="1"/>
            <a:r>
              <a:rPr lang="en-US">
                <a:latin typeface="Ebrima" charset="0"/>
                <a:ea typeface="Ebrima" charset="0"/>
                <a:cs typeface="Ebrima" charset="0"/>
              </a:rPr>
              <a:t>Thin Client and Internet Appliances</a:t>
            </a:r>
          </a:p>
        </p:txBody>
      </p:sp>
      <p:sp>
        <p:nvSpPr>
          <p:cNvPr id="54274" name="Content Placeholder 2"/>
          <p:cNvSpPr>
            <a:spLocks noGrp="1"/>
          </p:cNvSpPr>
          <p:nvPr>
            <p:ph idx="1"/>
          </p:nvPr>
        </p:nvSpPr>
        <p:spPr>
          <a:xfrm>
            <a:off x="457200" y="1520825"/>
            <a:ext cx="8229600" cy="4605338"/>
          </a:xfrm>
        </p:spPr>
        <p:txBody>
          <a:bodyPr/>
          <a:lstStyle/>
          <a:p>
            <a:pPr marL="1200150" lvl="3" indent="-342900" eaLnBrk="1" hangingPunct="1"/>
            <a:r>
              <a:rPr lang="en-US" dirty="0">
                <a:ea typeface="Times New Roman" charset="0"/>
                <a:cs typeface="Times New Roman" charset="0"/>
              </a:rPr>
              <a:t>Can be built into another product such as a  refrigerator or telephone console </a:t>
            </a:r>
          </a:p>
          <a:p>
            <a:pPr marL="1200150" lvl="3" indent="-342900" eaLnBrk="1" hangingPunct="1"/>
            <a:r>
              <a:rPr lang="en-US" dirty="0">
                <a:ea typeface="Times New Roman" charset="0"/>
                <a:cs typeface="Times New Roman" charset="0"/>
              </a:rPr>
              <a:t>Can be a stand-alone device</a:t>
            </a:r>
          </a:p>
          <a:p>
            <a:pPr marL="1200150" lvl="3" indent="-342900" eaLnBrk="1" hangingPunct="1"/>
            <a:r>
              <a:rPr lang="en-US" dirty="0">
                <a:ea typeface="Times New Roman" charset="0"/>
                <a:cs typeface="Times New Roman" charset="0"/>
              </a:rPr>
              <a:t>Can include Internet-enabled gaming consoles</a:t>
            </a:r>
            <a:endParaRPr lang="en-US" dirty="0"/>
          </a:p>
          <a:p>
            <a:pPr eaLnBrk="1" hangingPunct="1"/>
            <a:endParaRPr lang="en-US" dirty="0"/>
          </a:p>
        </p:txBody>
      </p:sp>
      <p:sp>
        <p:nvSpPr>
          <p:cNvPr id="54275" name="Footer Placeholder 3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>
                <a:latin typeface="Ebrima" charset="0"/>
                <a:ea typeface="Ebrima" charset="0"/>
                <a:cs typeface="Ebrima" charset="0"/>
              </a:rPr>
              <a:t>Understanding Computers: Today and Tomorrow, 14th Edition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E5F1E2E-8427-44E6-BDBC-0032C0084A85}" type="slidenum">
              <a:rPr lang="en-US"/>
              <a:pPr>
                <a:defRPr/>
              </a:pPr>
              <a:t>40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539552" y="3314700"/>
            <a:ext cx="8361561" cy="2793325"/>
            <a:chOff x="539552" y="3314700"/>
            <a:chExt cx="8361561" cy="2793325"/>
          </a:xfrm>
        </p:grpSpPr>
        <p:pic>
          <p:nvPicPr>
            <p:cNvPr id="54278" name="Picture 3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7596188" y="3314700"/>
              <a:ext cx="1304925" cy="4381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098" name="Picture 2"/>
            <p:cNvPicPr>
              <a:picLocks noChangeAspect="1" noChangeArrowheads="1"/>
            </p:cNvPicPr>
            <p:nvPr/>
          </p:nvPicPr>
          <p:blipFill>
            <a:blip r:embed="rId3" cstate="print"/>
            <a:stretch>
              <a:fillRect/>
            </a:stretch>
          </p:blipFill>
          <p:spPr bwMode="auto">
            <a:xfrm>
              <a:off x="539552" y="4084468"/>
              <a:ext cx="8005408" cy="202355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Title 1"/>
          <p:cNvSpPr>
            <a:spLocks noGrp="1"/>
          </p:cNvSpPr>
          <p:nvPr>
            <p:ph type="title"/>
          </p:nvPr>
        </p:nvSpPr>
        <p:spPr>
          <a:xfrm>
            <a:off x="1727200" y="274638"/>
            <a:ext cx="6959600" cy="814387"/>
          </a:xfrm>
        </p:spPr>
        <p:txBody>
          <a:bodyPr/>
          <a:lstStyle/>
          <a:p>
            <a:pPr eaLnBrk="1" hangingPunct="1"/>
            <a:r>
              <a:rPr lang="en-US" smtClean="0">
                <a:latin typeface="Ebrima" charset="0"/>
                <a:ea typeface="Ebrima" charset="0"/>
                <a:cs typeface="Ebrima" charset="0"/>
              </a:rPr>
              <a:t>Midrange Servers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0825"/>
            <a:ext cx="8537575" cy="4716463"/>
          </a:xfrm>
        </p:spPr>
        <p:txBody>
          <a:bodyPr rtlCol="0">
            <a:normAutofit fontScale="85000" lnSpcReduction="20000"/>
          </a:bodyPr>
          <a:lstStyle/>
          <a:p>
            <a:pPr eaLnBrk="1" fontAlgn="auto" hangingPunct="1">
              <a:lnSpc>
                <a:spcPct val="90000"/>
              </a:lnSpc>
              <a:spcAft>
                <a:spcPct val="20000"/>
              </a:spcAft>
              <a:buFont typeface="Arial" pitchFamily="34" charset="0"/>
              <a:buChar char="•"/>
              <a:defRPr/>
            </a:pPr>
            <a:r>
              <a:rPr lang="en-US" sz="2800" dirty="0">
                <a:ea typeface="+mn-ea"/>
                <a:cs typeface="Times New Roman" pitchFamily="18" charset="0"/>
              </a:rPr>
              <a:t>Midrange </a:t>
            </a:r>
            <a:r>
              <a:rPr lang="en-US" sz="2800" dirty="0" smtClean="0">
                <a:ea typeface="+mn-ea"/>
                <a:cs typeface="Times New Roman" pitchFamily="18" charset="0"/>
              </a:rPr>
              <a:t>server</a:t>
            </a:r>
            <a:endParaRPr lang="en-US" sz="2800" i="1" dirty="0">
              <a:ea typeface="+mn-ea"/>
              <a:cs typeface="Times New Roman" pitchFamily="18" charset="0"/>
            </a:endParaRPr>
          </a:p>
          <a:p>
            <a:pPr lvl="1" eaLnBrk="1" fontAlgn="auto" hangingPunct="1">
              <a:lnSpc>
                <a:spcPct val="90000"/>
              </a:lnSpc>
              <a:spcAft>
                <a:spcPct val="20000"/>
              </a:spcAft>
              <a:buFont typeface="Arial" pitchFamily="34" charset="0"/>
              <a:buChar char="–"/>
              <a:defRPr/>
            </a:pPr>
            <a:r>
              <a:rPr lang="en-US" sz="2800" dirty="0" smtClean="0">
                <a:ea typeface="+mn-ea"/>
                <a:cs typeface="Times New Roman" pitchFamily="18" charset="0"/>
              </a:rPr>
              <a:t>A </a:t>
            </a:r>
            <a:r>
              <a:rPr lang="en-US" sz="2800" dirty="0">
                <a:ea typeface="+mn-ea"/>
                <a:cs typeface="Times New Roman" pitchFamily="18" charset="0"/>
              </a:rPr>
              <a:t>medium-sized computer used to host programs and data for a small </a:t>
            </a:r>
            <a:r>
              <a:rPr lang="en-US" sz="2800" dirty="0" smtClean="0">
                <a:ea typeface="+mn-ea"/>
                <a:cs typeface="Times New Roman" pitchFamily="18" charset="0"/>
              </a:rPr>
              <a:t>network</a:t>
            </a:r>
          </a:p>
          <a:p>
            <a:pPr lvl="1" eaLnBrk="1" fontAlgn="auto" hangingPunct="1">
              <a:lnSpc>
                <a:spcPct val="90000"/>
              </a:lnSpc>
              <a:spcAft>
                <a:spcPct val="20000"/>
              </a:spcAft>
              <a:buFont typeface="Arial" pitchFamily="34" charset="0"/>
              <a:buChar char="–"/>
              <a:defRPr/>
            </a:pPr>
            <a:r>
              <a:rPr lang="en-US" sz="2800" dirty="0" smtClean="0">
                <a:ea typeface="+mn-ea"/>
                <a:cs typeface="Times New Roman" pitchFamily="18" charset="0"/>
              </a:rPr>
              <a:t>Sometimes referred to as a microcomputer</a:t>
            </a:r>
            <a:endParaRPr lang="en-US" sz="2800" dirty="0">
              <a:ea typeface="+mn-ea"/>
              <a:cs typeface="Times New Roman" pitchFamily="18" charset="0"/>
            </a:endParaRPr>
          </a:p>
          <a:p>
            <a:pPr lvl="1" eaLnBrk="1" fontAlgn="auto" hangingPunct="1">
              <a:lnSpc>
                <a:spcPct val="90000"/>
              </a:lnSpc>
              <a:spcAft>
                <a:spcPct val="20000"/>
              </a:spcAft>
              <a:buFont typeface="Arial" pitchFamily="34" charset="0"/>
              <a:buChar char="–"/>
              <a:defRPr/>
            </a:pPr>
            <a:r>
              <a:rPr lang="en-US" sz="2800" dirty="0">
                <a:ea typeface="+mn-ea"/>
                <a:cs typeface="Times New Roman" pitchFamily="18" charset="0"/>
              </a:rPr>
              <a:t>Users connect via a network with a </a:t>
            </a:r>
            <a:br>
              <a:rPr lang="en-US" sz="2800" dirty="0">
                <a:ea typeface="+mn-ea"/>
                <a:cs typeface="Times New Roman" pitchFamily="18" charset="0"/>
              </a:rPr>
            </a:br>
            <a:r>
              <a:rPr lang="en-US" sz="2800" dirty="0">
                <a:ea typeface="+mn-ea"/>
                <a:cs typeface="Times New Roman" pitchFamily="18" charset="0"/>
              </a:rPr>
              <a:t>computer, thin client, or dumb terminal</a:t>
            </a:r>
          </a:p>
          <a:p>
            <a:pPr lvl="1" eaLnBrk="1" fontAlgn="auto" hangingPunct="1">
              <a:lnSpc>
                <a:spcPct val="90000"/>
              </a:lnSpc>
              <a:spcAft>
                <a:spcPct val="20000"/>
              </a:spcAft>
              <a:buFont typeface="Arial" pitchFamily="34" charset="0"/>
              <a:buChar char="–"/>
              <a:defRPr/>
            </a:pPr>
            <a:r>
              <a:rPr lang="en-US" sz="2800" dirty="0">
                <a:ea typeface="+mn-ea"/>
                <a:cs typeface="Times New Roman" pitchFamily="18" charset="0"/>
              </a:rPr>
              <a:t>May consist of a collection </a:t>
            </a:r>
            <a:br>
              <a:rPr lang="en-US" sz="2800" dirty="0">
                <a:ea typeface="+mn-ea"/>
                <a:cs typeface="Times New Roman" pitchFamily="18" charset="0"/>
              </a:rPr>
            </a:br>
            <a:r>
              <a:rPr lang="en-US" sz="2800" dirty="0">
                <a:ea typeface="+mn-ea"/>
                <a:cs typeface="Times New Roman" pitchFamily="18" charset="0"/>
              </a:rPr>
              <a:t>of individual circuit boards </a:t>
            </a:r>
            <a:br>
              <a:rPr lang="en-US" sz="2800" dirty="0">
                <a:ea typeface="+mn-ea"/>
                <a:cs typeface="Times New Roman" pitchFamily="18" charset="0"/>
              </a:rPr>
            </a:br>
            <a:r>
              <a:rPr lang="en-US" sz="2800" dirty="0">
                <a:ea typeface="+mn-ea"/>
                <a:cs typeface="Times New Roman" pitchFamily="18" charset="0"/>
              </a:rPr>
              <a:t>called blades</a:t>
            </a:r>
          </a:p>
          <a:p>
            <a:pPr lvl="1" eaLnBrk="1" fontAlgn="auto" hangingPunct="1">
              <a:lnSpc>
                <a:spcPct val="90000"/>
              </a:lnSpc>
              <a:spcAft>
                <a:spcPct val="20000"/>
              </a:spcAft>
              <a:buFont typeface="Arial" pitchFamily="34" charset="0"/>
              <a:buChar char="–"/>
              <a:defRPr/>
            </a:pPr>
            <a:r>
              <a:rPr lang="en-US" sz="2800" dirty="0" smtClean="0">
                <a:ea typeface="+mn-ea"/>
                <a:cs typeface="Times New Roman" pitchFamily="18" charset="0"/>
              </a:rPr>
              <a:t>Virtualization</a:t>
            </a:r>
          </a:p>
          <a:p>
            <a:pPr lvl="2" eaLnBrk="1" fontAlgn="auto" hangingPunct="1">
              <a:lnSpc>
                <a:spcPct val="90000"/>
              </a:lnSpc>
              <a:spcAft>
                <a:spcPct val="20000"/>
              </a:spcAft>
              <a:buFont typeface="Arial" pitchFamily="34" charset="0"/>
              <a:buChar char="•"/>
              <a:defRPr/>
            </a:pPr>
            <a:r>
              <a:rPr lang="en-US" sz="2800" dirty="0" smtClean="0">
                <a:ea typeface="+mn-ea"/>
                <a:cs typeface="Times New Roman" pitchFamily="18" charset="0"/>
              </a:rPr>
              <a:t>Creating virtual rather than</a:t>
            </a:r>
            <a:br>
              <a:rPr lang="en-US" sz="2800" dirty="0" smtClean="0">
                <a:ea typeface="+mn-ea"/>
                <a:cs typeface="Times New Roman" pitchFamily="18" charset="0"/>
              </a:rPr>
            </a:br>
            <a:r>
              <a:rPr lang="en-US" sz="2800" dirty="0" smtClean="0">
                <a:ea typeface="+mn-ea"/>
                <a:cs typeface="Times New Roman" pitchFamily="18" charset="0"/>
              </a:rPr>
              <a:t>actual environments (often</a:t>
            </a:r>
            <a:br>
              <a:rPr lang="en-US" sz="2800" dirty="0" smtClean="0">
                <a:ea typeface="+mn-ea"/>
                <a:cs typeface="Times New Roman" pitchFamily="18" charset="0"/>
              </a:rPr>
            </a:br>
            <a:r>
              <a:rPr lang="en-US" sz="2800" dirty="0" smtClean="0">
                <a:ea typeface="+mn-ea"/>
                <a:cs typeface="Times New Roman" pitchFamily="18" charset="0"/>
              </a:rPr>
              <a:t>used </a:t>
            </a:r>
            <a:r>
              <a:rPr lang="en-US" sz="2800" dirty="0">
                <a:ea typeface="+mn-ea"/>
                <a:cs typeface="Times New Roman" pitchFamily="18" charset="0"/>
              </a:rPr>
              <a:t>to share a server </a:t>
            </a:r>
            <a:r>
              <a:rPr lang="en-US" sz="2800" dirty="0" smtClean="0">
                <a:ea typeface="+mn-ea"/>
                <a:cs typeface="Times New Roman" pitchFamily="18" charset="0"/>
              </a:rPr>
              <a:t/>
            </a:r>
            <a:br>
              <a:rPr lang="en-US" sz="2800" dirty="0" smtClean="0">
                <a:ea typeface="+mn-ea"/>
                <a:cs typeface="Times New Roman" pitchFamily="18" charset="0"/>
              </a:rPr>
            </a:br>
            <a:r>
              <a:rPr lang="en-US" sz="2800" dirty="0" smtClean="0">
                <a:ea typeface="+mn-ea"/>
                <a:cs typeface="Times New Roman" pitchFamily="18" charset="0"/>
              </a:rPr>
              <a:t>for increased </a:t>
            </a:r>
            <a:r>
              <a:rPr lang="en-US" sz="2800" dirty="0">
                <a:ea typeface="+mn-ea"/>
                <a:cs typeface="Times New Roman" pitchFamily="18" charset="0"/>
              </a:rPr>
              <a:t>efficiency)</a:t>
            </a:r>
          </a:p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endParaRPr lang="en-US" dirty="0">
              <a:ea typeface="+mn-ea"/>
              <a:cs typeface="+mn-cs"/>
            </a:endParaRPr>
          </a:p>
        </p:txBody>
      </p:sp>
      <p:sp>
        <p:nvSpPr>
          <p:cNvPr id="55299" name="Footer Placeholder 3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>
                <a:latin typeface="Ebrima" charset="0"/>
                <a:ea typeface="Ebrima" charset="0"/>
                <a:cs typeface="Ebrima" charset="0"/>
              </a:rPr>
              <a:t>Understanding Computers: Today and Tomorrow, 14th Edition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FA5AB8E-CF36-4AB0-A6D5-E992956A2B71}" type="slidenum">
              <a:rPr lang="en-US"/>
              <a:pPr>
                <a:defRPr/>
              </a:pPr>
              <a:t>41</a:t>
            </a:fld>
            <a:endParaRPr lang="en-US"/>
          </a:p>
        </p:txBody>
      </p:sp>
      <p:pic>
        <p:nvPicPr>
          <p:cNvPr id="9" name="Picture 8" descr="f0117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436095" y="3578078"/>
            <a:ext cx="3456385" cy="2852192"/>
          </a:xfrm>
          <a:prstGeom prst="rect">
            <a:avLst/>
          </a:prstGeom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32700" y="3221038"/>
            <a:ext cx="1181100" cy="314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Title 1"/>
          <p:cNvSpPr>
            <a:spLocks noGrp="1"/>
          </p:cNvSpPr>
          <p:nvPr>
            <p:ph type="title"/>
          </p:nvPr>
        </p:nvSpPr>
        <p:spPr>
          <a:xfrm>
            <a:off x="1727200" y="274638"/>
            <a:ext cx="6959600" cy="814387"/>
          </a:xfrm>
        </p:spPr>
        <p:txBody>
          <a:bodyPr/>
          <a:lstStyle/>
          <a:p>
            <a:pPr eaLnBrk="1" hangingPunct="1"/>
            <a:r>
              <a:rPr lang="en-US" smtClean="0">
                <a:latin typeface="Ebrima" charset="0"/>
                <a:ea typeface="Ebrima" charset="0"/>
                <a:cs typeface="Ebrima" charset="0"/>
              </a:rPr>
              <a:t>Mainframe Computers</a:t>
            </a:r>
          </a:p>
        </p:txBody>
      </p:sp>
      <p:sp>
        <p:nvSpPr>
          <p:cNvPr id="56322" name="Content Placeholder 2"/>
          <p:cNvSpPr>
            <a:spLocks noGrp="1"/>
          </p:cNvSpPr>
          <p:nvPr>
            <p:ph idx="1"/>
          </p:nvPr>
        </p:nvSpPr>
        <p:spPr>
          <a:xfrm>
            <a:off x="457200" y="1520825"/>
            <a:ext cx="8229600" cy="4605338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dirty="0"/>
              <a:t>Mainframe computer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Powerful computer used by many large organizations to manage large amounts of centralized data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>
                <a:ea typeface="Times New Roman" charset="0"/>
                <a:cs typeface="Times New Roman" charset="0"/>
              </a:rPr>
              <a:t>Standard choice for hospitals, universities, large businesses, banks, government offices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>
                <a:ea typeface="Times New Roman" charset="0"/>
                <a:cs typeface="Times New Roman" charset="0"/>
              </a:rPr>
              <a:t>Located in climate-controlled data centers and connected to the rest of the company computers via a network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>
                <a:ea typeface="Times New Roman" charset="0"/>
                <a:cs typeface="Times New Roman" charset="0"/>
              </a:rPr>
              <a:t>Larger, more expensive, and more powerful than midrange servers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>
                <a:ea typeface="Times New Roman" charset="0"/>
                <a:cs typeface="Times New Roman" charset="0"/>
              </a:rPr>
              <a:t>Usually operate 24 hours a day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>
                <a:ea typeface="Times New Roman" charset="0"/>
                <a:cs typeface="Times New Roman" charset="0"/>
              </a:rPr>
              <a:t>Also called high-end servers or enterprise-class servers</a:t>
            </a:r>
            <a:endParaRPr lang="en-US" dirty="0"/>
          </a:p>
        </p:txBody>
      </p:sp>
      <p:sp>
        <p:nvSpPr>
          <p:cNvPr id="56323" name="Footer Placeholder 3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>
                <a:latin typeface="Ebrima" charset="0"/>
                <a:ea typeface="Ebrima" charset="0"/>
                <a:cs typeface="Ebrima" charset="0"/>
              </a:rPr>
              <a:t>Understanding Computers: Today and Tomorrow, 14th Edition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A213689-6F55-49B1-8544-2EC046039D4A}" type="slidenum">
              <a:rPr lang="en-US"/>
              <a:pPr>
                <a:defRPr/>
              </a:pPr>
              <a:t>42</a:t>
            </a:fld>
            <a:endParaRPr lang="en-US"/>
          </a:p>
        </p:txBody>
      </p:sp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Title 1"/>
          <p:cNvSpPr>
            <a:spLocks noGrp="1"/>
          </p:cNvSpPr>
          <p:nvPr>
            <p:ph type="title"/>
          </p:nvPr>
        </p:nvSpPr>
        <p:spPr>
          <a:xfrm>
            <a:off x="1727200" y="274638"/>
            <a:ext cx="6959600" cy="814387"/>
          </a:xfrm>
        </p:spPr>
        <p:txBody>
          <a:bodyPr/>
          <a:lstStyle/>
          <a:p>
            <a:pPr eaLnBrk="1" hangingPunct="1"/>
            <a:r>
              <a:rPr lang="en-US" smtClean="0">
                <a:latin typeface="Ebrima" charset="0"/>
                <a:ea typeface="Ebrima" charset="0"/>
                <a:cs typeface="Ebrima" charset="0"/>
              </a:rPr>
              <a:t>Mainframe Computers</a:t>
            </a:r>
          </a:p>
        </p:txBody>
      </p:sp>
      <p:sp>
        <p:nvSpPr>
          <p:cNvPr id="57346" name="Footer Placeholder 3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>
                <a:latin typeface="Ebrima" charset="0"/>
                <a:ea typeface="Ebrima" charset="0"/>
                <a:cs typeface="Ebrima" charset="0"/>
              </a:rPr>
              <a:t>Understanding Computers: Today and Tomorrow, 14th Edition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A79CB28-83D9-4795-AB03-BC791067E18A}" type="slidenum">
              <a:rPr lang="en-US"/>
              <a:pPr>
                <a:defRPr/>
              </a:pPr>
              <a:t>43</a:t>
            </a:fld>
            <a:endParaRPr lang="en-US"/>
          </a:p>
        </p:txBody>
      </p:sp>
      <p:pic>
        <p:nvPicPr>
          <p:cNvPr id="8" name="Picture 7" descr="f0118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907704" y="1661302"/>
            <a:ext cx="4032448" cy="4572311"/>
          </a:xfrm>
          <a:prstGeom prst="rect">
            <a:avLst/>
          </a:prstGeom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48488" y="2205038"/>
            <a:ext cx="1719262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Title 1"/>
          <p:cNvSpPr>
            <a:spLocks noGrp="1"/>
          </p:cNvSpPr>
          <p:nvPr>
            <p:ph type="title"/>
          </p:nvPr>
        </p:nvSpPr>
        <p:spPr>
          <a:xfrm>
            <a:off x="1727200" y="274638"/>
            <a:ext cx="6959600" cy="814387"/>
          </a:xfrm>
        </p:spPr>
        <p:txBody>
          <a:bodyPr/>
          <a:lstStyle/>
          <a:p>
            <a:pPr eaLnBrk="1" hangingPunct="1"/>
            <a:r>
              <a:rPr lang="en-US" dirty="0" smtClean="0">
                <a:latin typeface="Ebrima" charset="0"/>
                <a:ea typeface="Ebrima" charset="0"/>
                <a:cs typeface="Ebrima" charset="0"/>
              </a:rPr>
              <a:t>Supercomputers</a:t>
            </a:r>
          </a:p>
        </p:txBody>
      </p:sp>
      <p:sp>
        <p:nvSpPr>
          <p:cNvPr id="58370" name="Content Placeholder 2"/>
          <p:cNvSpPr>
            <a:spLocks noGrp="1"/>
          </p:cNvSpPr>
          <p:nvPr>
            <p:ph idx="1"/>
          </p:nvPr>
        </p:nvSpPr>
        <p:spPr>
          <a:xfrm>
            <a:off x="457200" y="1520825"/>
            <a:ext cx="8229600" cy="4605338"/>
          </a:xfrm>
        </p:spPr>
        <p:txBody>
          <a:bodyPr/>
          <a:lstStyle/>
          <a:p>
            <a:pPr eaLnBrk="1" hangingPunct="1">
              <a:spcBef>
                <a:spcPts val="500"/>
              </a:spcBef>
              <a:spcAft>
                <a:spcPct val="5000"/>
              </a:spcAft>
            </a:pPr>
            <a:r>
              <a:rPr lang="en-US" dirty="0" smtClean="0">
                <a:ea typeface="Times New Roman" charset="0"/>
                <a:cs typeface="Times New Roman" charset="0"/>
              </a:rPr>
              <a:t>Supercomputer</a:t>
            </a:r>
          </a:p>
          <a:p>
            <a:pPr lvl="1" eaLnBrk="1" hangingPunct="1">
              <a:spcBef>
                <a:spcPts val="500"/>
              </a:spcBef>
              <a:spcAft>
                <a:spcPct val="5000"/>
              </a:spcAft>
            </a:pPr>
            <a:r>
              <a:rPr lang="en-US" dirty="0" smtClean="0">
                <a:ea typeface="Times New Roman" charset="0"/>
                <a:cs typeface="Times New Roman" charset="0"/>
              </a:rPr>
              <a:t>Fastest, most expensive, most powerful type of computer</a:t>
            </a:r>
          </a:p>
          <a:p>
            <a:pPr lvl="1" eaLnBrk="1" hangingPunct="1">
              <a:spcBef>
                <a:spcPts val="500"/>
              </a:spcBef>
              <a:spcAft>
                <a:spcPct val="5000"/>
              </a:spcAft>
            </a:pPr>
            <a:r>
              <a:rPr lang="en-US" dirty="0" smtClean="0">
                <a:ea typeface="Times New Roman" charset="0"/>
                <a:cs typeface="Times New Roman" charset="0"/>
              </a:rPr>
              <a:t>Generally run one program at a time, as fast as possible</a:t>
            </a:r>
          </a:p>
          <a:p>
            <a:pPr lvl="1" eaLnBrk="1" hangingPunct="1">
              <a:spcBef>
                <a:spcPts val="500"/>
              </a:spcBef>
              <a:spcAft>
                <a:spcPct val="5000"/>
              </a:spcAft>
            </a:pPr>
            <a:r>
              <a:rPr lang="en-US" dirty="0" smtClean="0">
                <a:ea typeface="Times New Roman" charset="0"/>
                <a:cs typeface="Times New Roman" charset="0"/>
              </a:rPr>
              <a:t>Commonly built by connecting hundreds of smaller computers, supercomputing cluster</a:t>
            </a:r>
          </a:p>
          <a:p>
            <a:pPr lvl="1" eaLnBrk="1" hangingPunct="1">
              <a:spcBef>
                <a:spcPts val="500"/>
              </a:spcBef>
              <a:spcAft>
                <a:spcPct val="5000"/>
              </a:spcAft>
            </a:pPr>
            <a:r>
              <a:rPr lang="en-US" dirty="0" smtClean="0">
                <a:ea typeface="Times New Roman" charset="0"/>
                <a:cs typeface="Times New Roman" charset="0"/>
              </a:rPr>
              <a:t>Used for space exploration, missile guidance, satellites, weather forecast, oil exploration, scientific research, complex Web sites, decision support systems, 3D applications, etc.</a:t>
            </a:r>
          </a:p>
          <a:p>
            <a:pPr eaLnBrk="1" hangingPunct="1"/>
            <a:endParaRPr lang="en-US" dirty="0" smtClean="0"/>
          </a:p>
        </p:txBody>
      </p:sp>
      <p:sp>
        <p:nvSpPr>
          <p:cNvPr id="58371" name="Footer Placeholder 3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>
                <a:latin typeface="Ebrima" charset="0"/>
                <a:ea typeface="Ebrima" charset="0"/>
                <a:cs typeface="Ebrima" charset="0"/>
              </a:rPr>
              <a:t>Understanding Computers: Today and Tomorrow, 14th Edition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F43601B-7D19-4530-97C3-39C4377CF7D5}" type="slidenum">
              <a:rPr lang="en-US"/>
              <a:pPr>
                <a:defRPr/>
              </a:pPr>
              <a:t>44</a:t>
            </a:fld>
            <a:endParaRPr lang="en-US"/>
          </a:p>
        </p:txBody>
      </p:sp>
    </p:spTree>
  </p:cSld>
  <p:clrMapOvr>
    <a:masterClrMapping/>
  </p:clrMapOvr>
  <p:transition>
    <p:wipe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Title 1"/>
          <p:cNvSpPr>
            <a:spLocks noGrp="1"/>
          </p:cNvSpPr>
          <p:nvPr>
            <p:ph type="title"/>
          </p:nvPr>
        </p:nvSpPr>
        <p:spPr>
          <a:xfrm>
            <a:off x="1727200" y="274638"/>
            <a:ext cx="6959600" cy="814387"/>
          </a:xfrm>
        </p:spPr>
        <p:txBody>
          <a:bodyPr/>
          <a:lstStyle/>
          <a:p>
            <a:pPr eaLnBrk="1" hangingPunct="1"/>
            <a:r>
              <a:rPr lang="en-US" smtClean="0">
                <a:latin typeface="Ebrima" charset="0"/>
                <a:ea typeface="Ebrima" charset="0"/>
                <a:cs typeface="Ebrima" charset="0"/>
              </a:rPr>
              <a:t>Supercomputers</a:t>
            </a:r>
          </a:p>
        </p:txBody>
      </p:sp>
      <p:sp>
        <p:nvSpPr>
          <p:cNvPr id="59394" name="Footer Placeholder 3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>
                <a:latin typeface="Ebrima" charset="0"/>
                <a:ea typeface="Ebrima" charset="0"/>
                <a:cs typeface="Ebrima" charset="0"/>
              </a:rPr>
              <a:t>Understanding Computers: Today and Tomorrow, 14th Edition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A796E20-FAD5-46B5-A858-577A80F68ABE}" type="slidenum">
              <a:rPr lang="en-US"/>
              <a:pPr>
                <a:defRPr/>
              </a:pPr>
              <a:t>45</a:t>
            </a:fld>
            <a:endParaRPr lang="en-US"/>
          </a:p>
        </p:txBody>
      </p:sp>
      <p:pic>
        <p:nvPicPr>
          <p:cNvPr id="8" name="Picture 7" descr="f0119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27584" y="1845036"/>
            <a:ext cx="6282331" cy="3960016"/>
          </a:xfrm>
          <a:prstGeom prst="rect">
            <a:avLst/>
          </a:prstGeom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08850" y="2528888"/>
            <a:ext cx="1535113" cy="576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Quick Quiz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457200" indent="-457200">
              <a:buFontTx/>
              <a:buNone/>
            </a:pPr>
            <a:r>
              <a:rPr lang="en-US" dirty="0" smtClean="0"/>
              <a:t>1. A tablet PC is an example of a(n) _____________. </a:t>
            </a:r>
          </a:p>
          <a:p>
            <a:pPr marL="857250" lvl="1" indent="-400050">
              <a:buFontTx/>
              <a:buNone/>
            </a:pPr>
            <a:r>
              <a:rPr lang="en-US" dirty="0" smtClean="0"/>
              <a:t>a. Desktop computer</a:t>
            </a:r>
          </a:p>
          <a:p>
            <a:pPr marL="857250" lvl="1" indent="-400050">
              <a:buFontTx/>
              <a:buNone/>
            </a:pPr>
            <a:r>
              <a:rPr lang="en-US" dirty="0" smtClean="0"/>
              <a:t>b. Portable PC</a:t>
            </a:r>
          </a:p>
          <a:p>
            <a:pPr marL="857250" lvl="1" indent="-400050">
              <a:buFontTx/>
              <a:buNone/>
            </a:pPr>
            <a:r>
              <a:rPr lang="en-US" dirty="0" smtClean="0"/>
              <a:t>c. Internet appliance</a:t>
            </a:r>
          </a:p>
          <a:p>
            <a:pPr marL="457200" indent="-457200">
              <a:buFontTx/>
              <a:buNone/>
            </a:pPr>
            <a:r>
              <a:rPr lang="en-US" dirty="0" smtClean="0"/>
              <a:t>2. True or False: The terms mainframe computer and supercomputer are interchangeable; both refer to the largest, most powerful computers. </a:t>
            </a:r>
          </a:p>
          <a:p>
            <a:pPr marL="457200" indent="-457200">
              <a:buFontTx/>
              <a:buNone/>
            </a:pPr>
            <a:r>
              <a:rPr lang="en-US" dirty="0" smtClean="0"/>
              <a:t>3. A </a:t>
            </a:r>
            <a:r>
              <a:rPr lang="en-US" dirty="0" err="1" smtClean="0"/>
              <a:t>smartphone</a:t>
            </a:r>
            <a:r>
              <a:rPr lang="en-US" dirty="0" smtClean="0"/>
              <a:t> is an example of a(n) _____________. </a:t>
            </a:r>
          </a:p>
          <a:p>
            <a:pPr marL="457200" indent="-457200">
              <a:buFontTx/>
              <a:buNone/>
            </a:pPr>
            <a:endParaRPr lang="en-US" i="1" dirty="0" smtClean="0"/>
          </a:p>
          <a:p>
            <a:pPr marL="457200" indent="-457200">
              <a:buFontTx/>
              <a:buNone/>
            </a:pPr>
            <a:r>
              <a:rPr lang="en-US" i="1" dirty="0" smtClean="0"/>
              <a:t>Answers: </a:t>
            </a:r>
          </a:p>
          <a:p>
            <a:pPr marL="457200" indent="-457200">
              <a:buFontTx/>
              <a:buNone/>
            </a:pPr>
            <a:r>
              <a:rPr lang="en-US" i="1" dirty="0" smtClean="0"/>
              <a:t>1) b; 2) False; 3) mobile device</a:t>
            </a:r>
            <a:endParaRPr lang="en-US" sz="1800" i="1" dirty="0" smtClean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Understanding Computers: Today and Tomorrow, 14th Edition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C70C209-EA03-48F9-820C-108C5D54F1BC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</p:spTree>
  </p:cSld>
  <p:clrMapOvr>
    <a:masterClrMapping/>
  </p:clrMapOvr>
  <p:transition>
    <p:wipe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Title 1"/>
          <p:cNvSpPr>
            <a:spLocks noGrp="1"/>
          </p:cNvSpPr>
          <p:nvPr>
            <p:ph type="title"/>
          </p:nvPr>
        </p:nvSpPr>
        <p:spPr>
          <a:xfrm>
            <a:off x="1727200" y="274638"/>
            <a:ext cx="6959600" cy="922337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 smtClean="0">
                <a:latin typeface="Ebrima" charset="0"/>
                <a:ea typeface="Ebrima" charset="0"/>
                <a:cs typeface="Ebrima" charset="0"/>
              </a:rPr>
              <a:t>Computer Networks and the Internet</a:t>
            </a:r>
          </a:p>
        </p:txBody>
      </p:sp>
      <p:sp>
        <p:nvSpPr>
          <p:cNvPr id="60418" name="Content Placeholder 2"/>
          <p:cNvSpPr>
            <a:spLocks noGrp="1"/>
          </p:cNvSpPr>
          <p:nvPr>
            <p:ph idx="1"/>
          </p:nvPr>
        </p:nvSpPr>
        <p:spPr>
          <a:xfrm>
            <a:off x="457200" y="1520825"/>
            <a:ext cx="8229600" cy="4605338"/>
          </a:xfrm>
        </p:spPr>
        <p:txBody>
          <a:bodyPr/>
          <a:lstStyle/>
          <a:p>
            <a:pPr eaLnBrk="1" hangingPunct="1">
              <a:lnSpc>
                <a:spcPct val="90000"/>
              </a:lnSpc>
              <a:spcAft>
                <a:spcPct val="20000"/>
              </a:spcAft>
            </a:pPr>
            <a:r>
              <a:rPr lang="en-US" dirty="0"/>
              <a:t>Computer network</a:t>
            </a:r>
          </a:p>
          <a:p>
            <a:pPr lvl="1" eaLnBrk="1" hangingPunct="1">
              <a:lnSpc>
                <a:spcPct val="90000"/>
              </a:lnSpc>
              <a:spcAft>
                <a:spcPct val="20000"/>
              </a:spcAft>
            </a:pPr>
            <a:r>
              <a:rPr lang="en-US" dirty="0"/>
              <a:t>A collection of hardware and other devices that are connected together</a:t>
            </a:r>
          </a:p>
          <a:p>
            <a:pPr lvl="1" eaLnBrk="1" hangingPunct="1">
              <a:lnSpc>
                <a:spcPct val="90000"/>
              </a:lnSpc>
              <a:spcAft>
                <a:spcPct val="20000"/>
              </a:spcAft>
            </a:pPr>
            <a:r>
              <a:rPr lang="en-US" dirty="0"/>
              <a:t>Users can share hardware, software, and data</a:t>
            </a:r>
          </a:p>
          <a:p>
            <a:pPr lvl="1" eaLnBrk="1" hangingPunct="1">
              <a:lnSpc>
                <a:spcPct val="90000"/>
              </a:lnSpc>
              <a:spcAft>
                <a:spcPct val="20000"/>
              </a:spcAft>
            </a:pPr>
            <a:r>
              <a:rPr lang="en-US" dirty="0"/>
              <a:t>Users  can communicate with each other</a:t>
            </a:r>
          </a:p>
          <a:p>
            <a:pPr eaLnBrk="1" hangingPunct="1">
              <a:lnSpc>
                <a:spcPct val="90000"/>
              </a:lnSpc>
              <a:spcAft>
                <a:spcPct val="20000"/>
              </a:spcAft>
            </a:pPr>
            <a:r>
              <a:rPr lang="en-US" dirty="0"/>
              <a:t>Network servers</a:t>
            </a:r>
          </a:p>
          <a:p>
            <a:pPr lvl="1" eaLnBrk="1" hangingPunct="1">
              <a:lnSpc>
                <a:spcPct val="90000"/>
              </a:lnSpc>
              <a:spcAft>
                <a:spcPct val="20000"/>
              </a:spcAft>
            </a:pPr>
            <a:r>
              <a:rPr lang="en-US" dirty="0"/>
              <a:t>Manage resources on a network</a:t>
            </a:r>
          </a:p>
        </p:txBody>
      </p:sp>
      <p:sp>
        <p:nvSpPr>
          <p:cNvPr id="60419" name="Footer Placeholder 3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>
                <a:latin typeface="Ebrima" charset="0"/>
                <a:ea typeface="Ebrima" charset="0"/>
                <a:cs typeface="Ebrima" charset="0"/>
              </a:rPr>
              <a:t>Understanding Computers: Today and Tomorrow, 14th Edition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587BC56-3374-4107-90E2-3B88971D4EBA}" type="slidenum">
              <a:rPr lang="en-US"/>
              <a:pPr>
                <a:defRPr/>
              </a:pPr>
              <a:t>47</a:t>
            </a:fld>
            <a:endParaRPr lang="en-US"/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Title 1"/>
          <p:cNvSpPr>
            <a:spLocks noGrp="1"/>
          </p:cNvSpPr>
          <p:nvPr>
            <p:ph type="title"/>
          </p:nvPr>
        </p:nvSpPr>
        <p:spPr>
          <a:xfrm>
            <a:off x="1727200" y="274638"/>
            <a:ext cx="6959600" cy="95885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>
                <a:latin typeface="Ebrima" charset="0"/>
                <a:ea typeface="Ebrima" charset="0"/>
                <a:cs typeface="Ebrima" charset="0"/>
              </a:rPr>
              <a:t>Computer Networks and the</a:t>
            </a:r>
            <a:br>
              <a:rPr lang="en-US" dirty="0">
                <a:latin typeface="Ebrima" charset="0"/>
                <a:ea typeface="Ebrima" charset="0"/>
                <a:cs typeface="Ebrima" charset="0"/>
              </a:rPr>
            </a:br>
            <a:r>
              <a:rPr lang="en-US" dirty="0">
                <a:latin typeface="Ebrima" charset="0"/>
                <a:ea typeface="Ebrima" charset="0"/>
                <a:cs typeface="Ebrima" charset="0"/>
              </a:rPr>
              <a:t>Internet</a:t>
            </a:r>
          </a:p>
        </p:txBody>
      </p:sp>
      <p:sp>
        <p:nvSpPr>
          <p:cNvPr id="61442" name="Content Placeholder 2"/>
          <p:cNvSpPr>
            <a:spLocks noGrp="1"/>
          </p:cNvSpPr>
          <p:nvPr>
            <p:ph idx="1"/>
          </p:nvPr>
        </p:nvSpPr>
        <p:spPr>
          <a:xfrm>
            <a:off x="457200" y="1520825"/>
            <a:ext cx="8229600" cy="4605338"/>
          </a:xfrm>
        </p:spPr>
        <p:txBody>
          <a:bodyPr/>
          <a:lstStyle/>
          <a:p>
            <a:pPr eaLnBrk="1" hangingPunct="1">
              <a:lnSpc>
                <a:spcPct val="90000"/>
              </a:lnSpc>
              <a:spcAft>
                <a:spcPct val="20000"/>
              </a:spcAft>
            </a:pPr>
            <a:r>
              <a:rPr lang="en-US" dirty="0"/>
              <a:t>Computer networks exist in many sizes and types</a:t>
            </a:r>
          </a:p>
          <a:p>
            <a:pPr lvl="1" eaLnBrk="1" hangingPunct="1">
              <a:lnSpc>
                <a:spcPct val="90000"/>
              </a:lnSpc>
              <a:spcAft>
                <a:spcPct val="20000"/>
              </a:spcAft>
            </a:pPr>
            <a:r>
              <a:rPr lang="en-US" sz="2200" dirty="0"/>
              <a:t>Home networks</a:t>
            </a:r>
          </a:p>
          <a:p>
            <a:pPr lvl="1" eaLnBrk="1" hangingPunct="1">
              <a:lnSpc>
                <a:spcPct val="90000"/>
              </a:lnSpc>
              <a:spcAft>
                <a:spcPct val="20000"/>
              </a:spcAft>
            </a:pPr>
            <a:r>
              <a:rPr lang="en-US" sz="2200" dirty="0"/>
              <a:t>School and small business networks</a:t>
            </a:r>
          </a:p>
          <a:p>
            <a:pPr lvl="1" eaLnBrk="1" hangingPunct="1">
              <a:lnSpc>
                <a:spcPct val="90000"/>
              </a:lnSpc>
              <a:spcAft>
                <a:spcPct val="20000"/>
              </a:spcAft>
            </a:pPr>
            <a:r>
              <a:rPr lang="en-US" sz="2200" dirty="0"/>
              <a:t>Large corporate</a:t>
            </a:r>
          </a:p>
          <a:p>
            <a:pPr lvl="1" eaLnBrk="1" hangingPunct="1">
              <a:lnSpc>
                <a:spcPct val="90000"/>
              </a:lnSpc>
              <a:spcAft>
                <a:spcPct val="20000"/>
              </a:spcAft>
            </a:pPr>
            <a:r>
              <a:rPr lang="en-US" sz="2200" dirty="0"/>
              <a:t>Public wireless networks</a:t>
            </a:r>
          </a:p>
          <a:p>
            <a:pPr lvl="1" eaLnBrk="1" hangingPunct="1">
              <a:lnSpc>
                <a:spcPct val="90000"/>
              </a:lnSpc>
              <a:spcAft>
                <a:spcPct val="20000"/>
              </a:spcAft>
            </a:pPr>
            <a:r>
              <a:rPr lang="en-US" sz="2200" dirty="0"/>
              <a:t>The Internet</a:t>
            </a:r>
            <a:endParaRPr lang="en-US" dirty="0"/>
          </a:p>
          <a:p>
            <a:pPr eaLnBrk="1" hangingPunct="1"/>
            <a:endParaRPr lang="en-US" dirty="0"/>
          </a:p>
        </p:txBody>
      </p:sp>
      <p:sp>
        <p:nvSpPr>
          <p:cNvPr id="61443" name="Footer Placeholder 3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>
                <a:latin typeface="Ebrima" charset="0"/>
                <a:ea typeface="Ebrima" charset="0"/>
                <a:cs typeface="Ebrima" charset="0"/>
              </a:rPr>
              <a:t>Understanding Computers: Today and Tomorrow, 14th Edition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7EE5E15-0FC8-467B-8FE6-0FDE63273901}" type="slidenum">
              <a:rPr lang="en-US"/>
              <a:pPr>
                <a:defRPr/>
              </a:pPr>
              <a:t>48</a:t>
            </a:fld>
            <a:endParaRPr lang="en-US"/>
          </a:p>
        </p:txBody>
      </p:sp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Title 1"/>
          <p:cNvSpPr>
            <a:spLocks noGrp="1"/>
          </p:cNvSpPr>
          <p:nvPr>
            <p:ph type="title"/>
          </p:nvPr>
        </p:nvSpPr>
        <p:spPr>
          <a:xfrm>
            <a:off x="1727200" y="274638"/>
            <a:ext cx="6959600" cy="922337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>
                <a:latin typeface="Ebrima" charset="0"/>
                <a:ea typeface="Ebrima" charset="0"/>
                <a:cs typeface="Ebrima" charset="0"/>
              </a:rPr>
              <a:t>Computer Networks and the</a:t>
            </a:r>
            <a:br>
              <a:rPr lang="en-US">
                <a:latin typeface="Ebrima" charset="0"/>
                <a:ea typeface="Ebrima" charset="0"/>
                <a:cs typeface="Ebrima" charset="0"/>
              </a:rPr>
            </a:br>
            <a:r>
              <a:rPr lang="en-US">
                <a:latin typeface="Ebrima" charset="0"/>
                <a:ea typeface="Ebrima" charset="0"/>
                <a:cs typeface="Ebrima" charset="0"/>
              </a:rPr>
              <a:t>Internet</a:t>
            </a:r>
          </a:p>
        </p:txBody>
      </p:sp>
      <p:sp>
        <p:nvSpPr>
          <p:cNvPr id="62466" name="Footer Placeholder 3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>
                <a:latin typeface="Ebrima" charset="0"/>
                <a:ea typeface="Ebrima" charset="0"/>
                <a:cs typeface="Ebrima" charset="0"/>
              </a:rPr>
              <a:t>Understanding Computers: Today and Tomorrow, 14th Edition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C6587B6-720B-4866-B978-7076757CC18A}" type="slidenum">
              <a:rPr lang="en-US"/>
              <a:pPr>
                <a:defRPr/>
              </a:pPr>
              <a:t>49</a:t>
            </a:fld>
            <a:endParaRPr lang="en-US"/>
          </a:p>
        </p:txBody>
      </p:sp>
      <p:pic>
        <p:nvPicPr>
          <p:cNvPr id="8" name="Picture 7" descr="f0120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75656" y="1529155"/>
            <a:ext cx="6048672" cy="4837692"/>
          </a:xfrm>
          <a:prstGeom prst="rect">
            <a:avLst/>
          </a:prstGeom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70763" y="2700338"/>
            <a:ext cx="1414462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Title 1"/>
          <p:cNvSpPr>
            <a:spLocks noGrp="1"/>
          </p:cNvSpPr>
          <p:nvPr>
            <p:ph type="title"/>
          </p:nvPr>
        </p:nvSpPr>
        <p:spPr>
          <a:xfrm>
            <a:off x="1727200" y="274638"/>
            <a:ext cx="6959600" cy="814387"/>
          </a:xfrm>
        </p:spPr>
        <p:txBody>
          <a:bodyPr/>
          <a:lstStyle/>
          <a:p>
            <a:pPr eaLnBrk="1" hangingPunct="1"/>
            <a:r>
              <a:rPr lang="en-US" smtClean="0">
                <a:latin typeface="Ebrima" charset="0"/>
                <a:ea typeface="Ebrima" charset="0"/>
                <a:cs typeface="Ebrima" charset="0"/>
              </a:rPr>
              <a:t>Computers in the Home</a:t>
            </a:r>
          </a:p>
        </p:txBody>
      </p:sp>
      <p:sp>
        <p:nvSpPr>
          <p:cNvPr id="18434" name="Content Placeholder 2"/>
          <p:cNvSpPr>
            <a:spLocks noGrp="1"/>
          </p:cNvSpPr>
          <p:nvPr>
            <p:ph idx="1"/>
          </p:nvPr>
        </p:nvSpPr>
        <p:spPr>
          <a:xfrm>
            <a:off x="457200" y="1520825"/>
            <a:ext cx="8229600" cy="4605338"/>
          </a:xfrm>
        </p:spPr>
        <p:txBody>
          <a:bodyPr/>
          <a:lstStyle/>
          <a:p>
            <a:pPr eaLnBrk="1" hangingPunct="1"/>
            <a:r>
              <a:rPr lang="en-US" dirty="0" smtClean="0"/>
              <a:t>Wireless networking</a:t>
            </a:r>
          </a:p>
          <a:p>
            <a:pPr lvl="1" eaLnBrk="1" hangingPunct="1"/>
            <a:r>
              <a:rPr lang="en-US" dirty="0" smtClean="0"/>
              <a:t>Computers can be used in nearly any location</a:t>
            </a:r>
          </a:p>
          <a:p>
            <a:pPr eaLnBrk="1" hangingPunct="1"/>
            <a:r>
              <a:rPr lang="en-US" dirty="0" smtClean="0"/>
              <a:t>Smart appliances</a:t>
            </a:r>
          </a:p>
          <a:p>
            <a:pPr lvl="1" eaLnBrk="1" hangingPunct="1"/>
            <a:r>
              <a:rPr lang="en-US" dirty="0" smtClean="0"/>
              <a:t>Traditional appliances with built-in computer or communication technology</a:t>
            </a:r>
          </a:p>
          <a:p>
            <a:pPr eaLnBrk="1" hangingPunct="1"/>
            <a:r>
              <a:rPr lang="en-US" dirty="0" smtClean="0"/>
              <a:t>Smart homes</a:t>
            </a:r>
          </a:p>
          <a:p>
            <a:pPr lvl="1" eaLnBrk="1" hangingPunct="1">
              <a:lnSpc>
                <a:spcPct val="90000"/>
              </a:lnSpc>
              <a:spcAft>
                <a:spcPct val="20000"/>
              </a:spcAft>
            </a:pPr>
            <a:r>
              <a:rPr lang="en-US" dirty="0" smtClean="0"/>
              <a:t>Household tasks are monitored and controlled by a main computer in the house</a:t>
            </a:r>
          </a:p>
          <a:p>
            <a:pPr eaLnBrk="1" hangingPunct="1"/>
            <a:endParaRPr lang="en-US" dirty="0" smtClean="0"/>
          </a:p>
        </p:txBody>
      </p:sp>
      <p:sp>
        <p:nvSpPr>
          <p:cNvPr id="18435" name="Footer Placeholder 3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>
                <a:latin typeface="Ebrima" charset="0"/>
                <a:ea typeface="Ebrima" charset="0"/>
                <a:cs typeface="Ebrima" charset="0"/>
              </a:rPr>
              <a:t>Understanding Computers: Today and Tomorrow, 14th Edition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EE0CD8F-8327-4F21-91D7-2A3CC4B10332}" type="slidenum">
              <a:rPr lang="en-US"/>
              <a:pPr>
                <a:defRPr/>
              </a:pPr>
              <a:t>5</a:t>
            </a:fld>
            <a:endParaRPr lang="en-US"/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Title 1"/>
          <p:cNvSpPr>
            <a:spLocks noGrp="1"/>
          </p:cNvSpPr>
          <p:nvPr>
            <p:ph type="title"/>
          </p:nvPr>
        </p:nvSpPr>
        <p:spPr>
          <a:xfrm>
            <a:off x="1727200" y="274638"/>
            <a:ext cx="6959600" cy="95885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smtClean="0">
                <a:latin typeface="Ebrima" charset="0"/>
                <a:ea typeface="Ebrima" charset="0"/>
                <a:cs typeface="Ebrima" charset="0"/>
              </a:rPr>
              <a:t>What are the Internet and the </a:t>
            </a:r>
            <a:br>
              <a:rPr lang="en-US" smtClean="0">
                <a:latin typeface="Ebrima" charset="0"/>
                <a:ea typeface="Ebrima" charset="0"/>
                <a:cs typeface="Ebrima" charset="0"/>
              </a:rPr>
            </a:br>
            <a:r>
              <a:rPr lang="en-US" smtClean="0">
                <a:latin typeface="Ebrima" charset="0"/>
                <a:ea typeface="Ebrima" charset="0"/>
                <a:cs typeface="Ebrima" charset="0"/>
              </a:rPr>
              <a:t>World Wide Web?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0825"/>
            <a:ext cx="8229600" cy="4605338"/>
          </a:xfrm>
        </p:spPr>
        <p:txBody>
          <a:bodyPr rtlCol="0">
            <a:normAutofit lnSpcReduction="10000"/>
          </a:bodyPr>
          <a:lstStyle/>
          <a:p>
            <a:pPr eaLnBrk="1" fontAlgn="auto" hangingPunct="1">
              <a:lnSpc>
                <a:spcPct val="90000"/>
              </a:lnSpc>
              <a:spcBef>
                <a:spcPct val="15000"/>
              </a:spcBef>
              <a:spcAft>
                <a:spcPct val="15000"/>
              </a:spcAft>
              <a:buFont typeface="Arial" pitchFamily="34" charset="0"/>
              <a:buChar char="•"/>
              <a:defRPr/>
            </a:pPr>
            <a:r>
              <a:rPr lang="en-US" dirty="0" smtClean="0">
                <a:ea typeface="+mn-ea"/>
                <a:cs typeface="+mn-cs"/>
              </a:rPr>
              <a:t>Internet</a:t>
            </a:r>
          </a:p>
          <a:p>
            <a:pPr lvl="1" eaLnBrk="1" fontAlgn="auto" hangingPunct="1">
              <a:lnSpc>
                <a:spcPct val="90000"/>
              </a:lnSpc>
              <a:spcBef>
                <a:spcPct val="15000"/>
              </a:spcBef>
              <a:spcAft>
                <a:spcPct val="15000"/>
              </a:spcAft>
              <a:buFont typeface="Arial" pitchFamily="34" charset="0"/>
              <a:buChar char="–"/>
              <a:defRPr/>
            </a:pPr>
            <a:r>
              <a:rPr lang="en-US" dirty="0" smtClean="0">
                <a:ea typeface="+mn-ea"/>
              </a:rPr>
              <a:t>The </a:t>
            </a:r>
            <a:r>
              <a:rPr lang="en-US" dirty="0">
                <a:ea typeface="+mn-ea"/>
              </a:rPr>
              <a:t>largest and most well-known computer network in the world</a:t>
            </a:r>
          </a:p>
          <a:p>
            <a:pPr lvl="1" eaLnBrk="1" fontAlgn="auto" hangingPunct="1">
              <a:lnSpc>
                <a:spcPct val="90000"/>
              </a:lnSpc>
              <a:spcBef>
                <a:spcPct val="15000"/>
              </a:spcBef>
              <a:spcAft>
                <a:spcPct val="15000"/>
              </a:spcAft>
              <a:buFont typeface="Arial" pitchFamily="34" charset="0"/>
              <a:buChar char="–"/>
              <a:defRPr/>
            </a:pPr>
            <a:r>
              <a:rPr lang="en-US" dirty="0">
                <a:ea typeface="+mn-ea"/>
              </a:rPr>
              <a:t>Individuals connect to the Internet using an Internet service provider (ISP)</a:t>
            </a:r>
          </a:p>
          <a:p>
            <a:pPr eaLnBrk="1" fontAlgn="auto" hangingPunct="1">
              <a:lnSpc>
                <a:spcPct val="90000"/>
              </a:lnSpc>
              <a:spcBef>
                <a:spcPct val="15000"/>
              </a:spcBef>
              <a:spcAft>
                <a:spcPct val="15000"/>
              </a:spcAft>
              <a:buFont typeface="Arial" pitchFamily="34" charset="0"/>
              <a:buChar char="•"/>
              <a:defRPr/>
            </a:pPr>
            <a:r>
              <a:rPr lang="en-US" dirty="0">
                <a:ea typeface="+mn-ea"/>
                <a:cs typeface="+mn-cs"/>
              </a:rPr>
              <a:t>World Wide </a:t>
            </a:r>
            <a:r>
              <a:rPr lang="en-US" dirty="0" smtClean="0">
                <a:ea typeface="+mn-ea"/>
                <a:cs typeface="+mn-cs"/>
              </a:rPr>
              <a:t>Web</a:t>
            </a:r>
          </a:p>
          <a:p>
            <a:pPr lvl="1" eaLnBrk="1" fontAlgn="auto" hangingPunct="1">
              <a:lnSpc>
                <a:spcPct val="90000"/>
              </a:lnSpc>
              <a:spcBef>
                <a:spcPct val="15000"/>
              </a:spcBef>
              <a:spcAft>
                <a:spcPct val="15000"/>
              </a:spcAft>
              <a:buFont typeface="Arial" pitchFamily="34" charset="0"/>
              <a:buChar char="–"/>
              <a:defRPr/>
            </a:pPr>
            <a:r>
              <a:rPr lang="en-US" dirty="0" smtClean="0">
                <a:ea typeface="+mn-ea"/>
              </a:rPr>
              <a:t>One </a:t>
            </a:r>
            <a:r>
              <a:rPr lang="en-US" dirty="0">
                <a:ea typeface="+mn-ea"/>
              </a:rPr>
              <a:t>resource (a vast collection of Web pages) available through the Internet</a:t>
            </a:r>
          </a:p>
          <a:p>
            <a:pPr lvl="1" eaLnBrk="1" fontAlgn="auto" hangingPunct="1">
              <a:lnSpc>
                <a:spcPct val="90000"/>
              </a:lnSpc>
              <a:spcBef>
                <a:spcPct val="15000"/>
              </a:spcBef>
              <a:spcAft>
                <a:spcPct val="15000"/>
              </a:spcAft>
              <a:buFont typeface="Arial" pitchFamily="34" charset="0"/>
              <a:buChar char="–"/>
              <a:defRPr/>
            </a:pPr>
            <a:r>
              <a:rPr lang="en-US" dirty="0">
                <a:ea typeface="+mn-ea"/>
              </a:rPr>
              <a:t>Web sites contain Web pages stored on Web servers</a:t>
            </a:r>
          </a:p>
          <a:p>
            <a:pPr lvl="1" eaLnBrk="1" fontAlgn="auto" hangingPunct="1">
              <a:lnSpc>
                <a:spcPct val="90000"/>
              </a:lnSpc>
              <a:spcBef>
                <a:spcPct val="15000"/>
              </a:spcBef>
              <a:spcAft>
                <a:spcPct val="15000"/>
              </a:spcAft>
              <a:buFont typeface="Arial" pitchFamily="34" charset="0"/>
              <a:buChar char="–"/>
              <a:defRPr/>
            </a:pPr>
            <a:r>
              <a:rPr lang="en-US" dirty="0">
                <a:ea typeface="+mn-ea"/>
              </a:rPr>
              <a:t>Web pages viewed using a Web browser (Internet Explorer, Chrome, Safari, Firefox, Opera, etc.)</a:t>
            </a:r>
          </a:p>
          <a:p>
            <a:pPr lvl="1" eaLnBrk="1" fontAlgn="auto" hangingPunct="1">
              <a:lnSpc>
                <a:spcPct val="90000"/>
              </a:lnSpc>
              <a:spcBef>
                <a:spcPct val="15000"/>
              </a:spcBef>
              <a:spcAft>
                <a:spcPct val="15000"/>
              </a:spcAft>
              <a:buFont typeface="Arial" pitchFamily="34" charset="0"/>
              <a:buChar char="–"/>
              <a:defRPr/>
            </a:pPr>
            <a:r>
              <a:rPr lang="en-US" dirty="0">
                <a:ea typeface="+mn-ea"/>
              </a:rPr>
              <a:t>A wide variety of information is available through the Web</a:t>
            </a:r>
          </a:p>
        </p:txBody>
      </p:sp>
      <p:sp>
        <p:nvSpPr>
          <p:cNvPr id="63491" name="Footer Placeholder 3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>
                <a:latin typeface="Ebrima" charset="0"/>
                <a:ea typeface="Ebrima" charset="0"/>
                <a:cs typeface="Ebrima" charset="0"/>
              </a:rPr>
              <a:t>Understanding Computers: Today and Tomorrow, 14th Edition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78C2AED-26A7-4D3E-A19A-09A9B1CCB69A}" type="slidenum">
              <a:rPr lang="en-US"/>
              <a:pPr>
                <a:defRPr/>
              </a:pPr>
              <a:t>50</a:t>
            </a:fld>
            <a:endParaRPr lang="en-US"/>
          </a:p>
        </p:txBody>
      </p:sp>
    </p:spTree>
  </p:cSld>
  <p:clrMapOvr>
    <a:masterClrMapping/>
  </p:clrMapOvr>
  <p:transition>
    <p:wipe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Title 1"/>
          <p:cNvSpPr>
            <a:spLocks noGrp="1"/>
          </p:cNvSpPr>
          <p:nvPr>
            <p:ph type="title"/>
          </p:nvPr>
        </p:nvSpPr>
        <p:spPr>
          <a:xfrm>
            <a:off x="1727200" y="274638"/>
            <a:ext cx="6959600" cy="95885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>
                <a:latin typeface="Ebrima" charset="0"/>
                <a:ea typeface="Ebrima" charset="0"/>
                <a:cs typeface="Ebrima" charset="0"/>
              </a:rPr>
              <a:t>What are the Internet and the </a:t>
            </a:r>
            <a:br>
              <a:rPr lang="en-US">
                <a:latin typeface="Ebrima" charset="0"/>
                <a:ea typeface="Ebrima" charset="0"/>
                <a:cs typeface="Ebrima" charset="0"/>
              </a:rPr>
            </a:br>
            <a:r>
              <a:rPr lang="en-US">
                <a:latin typeface="Ebrima" charset="0"/>
                <a:ea typeface="Ebrima" charset="0"/>
                <a:cs typeface="Ebrima" charset="0"/>
              </a:rPr>
              <a:t>World Wide Web</a:t>
            </a:r>
          </a:p>
        </p:txBody>
      </p:sp>
      <p:sp>
        <p:nvSpPr>
          <p:cNvPr id="64514" name="Footer Placeholder 3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>
                <a:latin typeface="Ebrima" charset="0"/>
                <a:ea typeface="Ebrima" charset="0"/>
                <a:cs typeface="Ebrima" charset="0"/>
              </a:rPr>
              <a:t>Understanding Computers: Today and Tomorrow, 14th Edition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CD49FED-43A0-4931-B255-58808FFA2CE8}" type="slidenum">
              <a:rPr lang="en-US"/>
              <a:pPr>
                <a:defRPr/>
              </a:pPr>
              <a:t>51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210740" y="1595663"/>
            <a:ext cx="8777685" cy="4690395"/>
            <a:chOff x="210740" y="1595663"/>
            <a:chExt cx="8777685" cy="4690395"/>
          </a:xfrm>
        </p:grpSpPr>
        <p:pic>
          <p:nvPicPr>
            <p:cNvPr id="64517" name="Picture 3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7524750" y="3605213"/>
              <a:ext cx="1463675" cy="5635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194" name="Picture 2"/>
            <p:cNvPicPr>
              <a:picLocks noChangeAspect="1" noChangeArrowheads="1"/>
            </p:cNvPicPr>
            <p:nvPr/>
          </p:nvPicPr>
          <p:blipFill>
            <a:blip r:embed="rId3" cstate="print"/>
            <a:stretch>
              <a:fillRect/>
            </a:stretch>
          </p:blipFill>
          <p:spPr bwMode="auto">
            <a:xfrm>
              <a:off x="210740" y="1595663"/>
              <a:ext cx="6994329" cy="469039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Title 1"/>
          <p:cNvSpPr>
            <a:spLocks noGrp="1"/>
          </p:cNvSpPr>
          <p:nvPr>
            <p:ph type="title"/>
          </p:nvPr>
        </p:nvSpPr>
        <p:spPr>
          <a:xfrm>
            <a:off x="1727200" y="274638"/>
            <a:ext cx="6959600" cy="922337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smtClean="0">
                <a:latin typeface="Ebrima" charset="0"/>
                <a:ea typeface="Ebrima" charset="0"/>
                <a:cs typeface="Ebrima" charset="0"/>
              </a:rPr>
              <a:t>Accessing a Network or the</a:t>
            </a:r>
            <a:br>
              <a:rPr lang="en-US" smtClean="0">
                <a:latin typeface="Ebrima" charset="0"/>
                <a:ea typeface="Ebrima" charset="0"/>
                <a:cs typeface="Ebrima" charset="0"/>
              </a:rPr>
            </a:br>
            <a:r>
              <a:rPr lang="en-US" smtClean="0">
                <a:latin typeface="Ebrima" charset="0"/>
                <a:ea typeface="Ebrima" charset="0"/>
                <a:cs typeface="Ebrima" charset="0"/>
              </a:rPr>
              <a:t>Internet</a:t>
            </a:r>
          </a:p>
        </p:txBody>
      </p:sp>
      <p:sp>
        <p:nvSpPr>
          <p:cNvPr id="65538" name="Content Placeholder 2"/>
          <p:cNvSpPr>
            <a:spLocks noGrp="1"/>
          </p:cNvSpPr>
          <p:nvPr>
            <p:ph idx="1"/>
          </p:nvPr>
        </p:nvSpPr>
        <p:spPr>
          <a:xfrm>
            <a:off x="457200" y="1520825"/>
            <a:ext cx="8229600" cy="4605338"/>
          </a:xfrm>
        </p:spPr>
        <p:txBody>
          <a:bodyPr/>
          <a:lstStyle/>
          <a:p>
            <a:pPr eaLnBrk="1" hangingPunct="1">
              <a:lnSpc>
                <a:spcPct val="90000"/>
              </a:lnSpc>
              <a:spcBef>
                <a:spcPct val="5000"/>
              </a:spcBef>
              <a:spcAft>
                <a:spcPct val="5000"/>
              </a:spcAft>
            </a:pPr>
            <a:r>
              <a:rPr lang="en-US" dirty="0"/>
              <a:t>Need a modem or network adapter to connect</a:t>
            </a:r>
          </a:p>
          <a:p>
            <a:pPr eaLnBrk="1" hangingPunct="1">
              <a:lnSpc>
                <a:spcPct val="90000"/>
              </a:lnSpc>
              <a:spcBef>
                <a:spcPct val="5000"/>
              </a:spcBef>
              <a:spcAft>
                <a:spcPct val="5000"/>
              </a:spcAft>
            </a:pPr>
            <a:r>
              <a:rPr lang="en-US" dirty="0"/>
              <a:t>Some networks require a username and password</a:t>
            </a:r>
          </a:p>
          <a:p>
            <a:pPr eaLnBrk="1" hangingPunct="1">
              <a:lnSpc>
                <a:spcPct val="90000"/>
              </a:lnSpc>
              <a:spcBef>
                <a:spcPct val="5000"/>
              </a:spcBef>
              <a:spcAft>
                <a:spcPct val="5000"/>
              </a:spcAft>
            </a:pPr>
            <a:r>
              <a:rPr lang="en-US" dirty="0"/>
              <a:t>Internet connections can be:</a:t>
            </a:r>
          </a:p>
          <a:p>
            <a:pPr lvl="1" eaLnBrk="1" hangingPunct="1">
              <a:lnSpc>
                <a:spcPct val="90000"/>
              </a:lnSpc>
              <a:spcBef>
                <a:spcPct val="5000"/>
              </a:spcBef>
              <a:spcAft>
                <a:spcPct val="5000"/>
              </a:spcAft>
            </a:pPr>
            <a:r>
              <a:rPr lang="en-US" dirty="0"/>
              <a:t>Direct (always-on) connections</a:t>
            </a:r>
          </a:p>
          <a:p>
            <a:pPr lvl="1" eaLnBrk="1" hangingPunct="1">
              <a:lnSpc>
                <a:spcPct val="90000"/>
              </a:lnSpc>
              <a:spcBef>
                <a:spcPct val="5000"/>
              </a:spcBef>
              <a:spcAft>
                <a:spcPct val="5000"/>
              </a:spcAft>
            </a:pPr>
            <a:r>
              <a:rPr lang="en-US" dirty="0"/>
              <a:t>Dial-up connections</a:t>
            </a:r>
          </a:p>
          <a:p>
            <a:pPr eaLnBrk="1" hangingPunct="1">
              <a:lnSpc>
                <a:spcPct val="90000"/>
              </a:lnSpc>
              <a:spcBef>
                <a:spcPct val="5000"/>
              </a:spcBef>
              <a:spcAft>
                <a:spcPct val="5000"/>
              </a:spcAft>
            </a:pPr>
            <a:r>
              <a:rPr lang="en-US" dirty="0"/>
              <a:t>Internet addresses</a:t>
            </a:r>
            <a:r>
              <a:rPr lang="en-US" i="1" dirty="0"/>
              <a:t> </a:t>
            </a:r>
            <a:r>
              <a:rPr lang="en-US" dirty="0"/>
              <a:t>are used to access resources on the Internet</a:t>
            </a:r>
          </a:p>
          <a:p>
            <a:pPr lvl="1" eaLnBrk="1" hangingPunct="1">
              <a:lnSpc>
                <a:spcPct val="90000"/>
              </a:lnSpc>
              <a:spcAft>
                <a:spcPct val="20000"/>
              </a:spcAft>
            </a:pPr>
            <a:r>
              <a:rPr lang="en-US" dirty="0"/>
              <a:t>IP (Internet Protocol) address</a:t>
            </a:r>
          </a:p>
          <a:p>
            <a:pPr lvl="2" eaLnBrk="1" hangingPunct="1">
              <a:lnSpc>
                <a:spcPct val="90000"/>
              </a:lnSpc>
              <a:spcAft>
                <a:spcPct val="20000"/>
              </a:spcAft>
            </a:pPr>
            <a:r>
              <a:rPr lang="en-US" dirty="0"/>
              <a:t>Numeric address that identifies computers (207.46.197.32)</a:t>
            </a:r>
          </a:p>
          <a:p>
            <a:pPr eaLnBrk="1" hangingPunct="1"/>
            <a:endParaRPr lang="en-US" dirty="0"/>
          </a:p>
        </p:txBody>
      </p:sp>
      <p:sp>
        <p:nvSpPr>
          <p:cNvPr id="65539" name="Footer Placeholder 3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>
                <a:latin typeface="Ebrima" charset="0"/>
                <a:ea typeface="Ebrima" charset="0"/>
                <a:cs typeface="Ebrima" charset="0"/>
              </a:rPr>
              <a:t>Understanding Computers: Today and Tomorrow, 14th Edition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C04078E-FE28-4F39-AC1F-F25E657723F4}" type="slidenum">
              <a:rPr lang="en-US"/>
              <a:pPr>
                <a:defRPr/>
              </a:pPr>
              <a:t>52</a:t>
            </a:fld>
            <a:endParaRPr lang="en-US"/>
          </a:p>
        </p:txBody>
      </p:sp>
    </p:spTree>
  </p:cSld>
  <p:clrMapOvr>
    <a:masterClrMapping/>
  </p:clrMapOvr>
  <p:transition>
    <p:wipe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Title 1"/>
          <p:cNvSpPr>
            <a:spLocks noGrp="1"/>
          </p:cNvSpPr>
          <p:nvPr>
            <p:ph type="title"/>
          </p:nvPr>
        </p:nvSpPr>
        <p:spPr>
          <a:xfrm>
            <a:off x="1727200" y="274638"/>
            <a:ext cx="6959600" cy="95885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>
                <a:latin typeface="Ebrima" charset="0"/>
                <a:ea typeface="Ebrima" charset="0"/>
                <a:cs typeface="Ebrima" charset="0"/>
              </a:rPr>
              <a:t>Accessing a Network or the</a:t>
            </a:r>
            <a:br>
              <a:rPr lang="en-US">
                <a:latin typeface="Ebrima" charset="0"/>
                <a:ea typeface="Ebrima" charset="0"/>
                <a:cs typeface="Ebrima" charset="0"/>
              </a:rPr>
            </a:br>
            <a:r>
              <a:rPr lang="en-US">
                <a:latin typeface="Ebrima" charset="0"/>
                <a:ea typeface="Ebrima" charset="0"/>
                <a:cs typeface="Ebrima" charset="0"/>
              </a:rPr>
              <a:t>Internet</a:t>
            </a:r>
          </a:p>
        </p:txBody>
      </p:sp>
      <p:sp>
        <p:nvSpPr>
          <p:cNvPr id="66562" name="Content Placeholder 2"/>
          <p:cNvSpPr>
            <a:spLocks noGrp="1"/>
          </p:cNvSpPr>
          <p:nvPr>
            <p:ph idx="1"/>
          </p:nvPr>
        </p:nvSpPr>
        <p:spPr>
          <a:xfrm>
            <a:off x="457200" y="1520825"/>
            <a:ext cx="8229600" cy="4605338"/>
          </a:xfrm>
        </p:spPr>
        <p:txBody>
          <a:bodyPr/>
          <a:lstStyle/>
          <a:p>
            <a:pPr lvl="1" eaLnBrk="1" hangingPunct="1">
              <a:lnSpc>
                <a:spcPct val="90000"/>
              </a:lnSpc>
              <a:spcAft>
                <a:spcPct val="20000"/>
              </a:spcAft>
            </a:pPr>
            <a:r>
              <a:rPr lang="en-US" dirty="0"/>
              <a:t>IP addresses and domain names</a:t>
            </a:r>
          </a:p>
          <a:p>
            <a:pPr lvl="2" eaLnBrk="1" hangingPunct="1">
              <a:lnSpc>
                <a:spcPct val="90000"/>
              </a:lnSpc>
              <a:spcAft>
                <a:spcPct val="20000"/>
              </a:spcAft>
            </a:pPr>
            <a:r>
              <a:rPr lang="en-US" dirty="0"/>
              <a:t>Text-based address that identifies computers (microsoft.com)</a:t>
            </a:r>
          </a:p>
          <a:p>
            <a:pPr lvl="1" eaLnBrk="1" hangingPunct="1">
              <a:lnSpc>
                <a:spcPct val="90000"/>
              </a:lnSpc>
              <a:spcAft>
                <a:spcPct val="20000"/>
              </a:spcAft>
            </a:pPr>
            <a:r>
              <a:rPr lang="en-US" dirty="0"/>
              <a:t>Uniform resource locators (URLs)</a:t>
            </a:r>
          </a:p>
          <a:p>
            <a:pPr lvl="2" eaLnBrk="1" hangingPunct="1">
              <a:lnSpc>
                <a:spcPct val="90000"/>
              </a:lnSpc>
              <a:spcAft>
                <a:spcPct val="20000"/>
              </a:spcAft>
            </a:pPr>
            <a:r>
              <a:rPr lang="en-US" dirty="0"/>
              <a:t>Identify Web pages (http://twitter.com/jobs/index.html)</a:t>
            </a:r>
          </a:p>
          <a:p>
            <a:pPr lvl="1" eaLnBrk="1" hangingPunct="1">
              <a:lnSpc>
                <a:spcPct val="90000"/>
              </a:lnSpc>
              <a:spcAft>
                <a:spcPct val="20000"/>
              </a:spcAft>
            </a:pPr>
            <a:r>
              <a:rPr lang="en-US" dirty="0"/>
              <a:t>E-mail addresses</a:t>
            </a:r>
          </a:p>
          <a:p>
            <a:pPr lvl="2" eaLnBrk="1" hangingPunct="1">
              <a:lnSpc>
                <a:spcPct val="90000"/>
              </a:lnSpc>
              <a:spcAft>
                <a:spcPct val="20000"/>
              </a:spcAft>
            </a:pPr>
            <a:r>
              <a:rPr lang="en-US" dirty="0"/>
              <a:t>Identifies people for e-mail exchange (jsmith@cengage.com)</a:t>
            </a:r>
          </a:p>
          <a:p>
            <a:pPr eaLnBrk="1" hangingPunct="1"/>
            <a:endParaRPr lang="en-US" dirty="0"/>
          </a:p>
        </p:txBody>
      </p:sp>
      <p:sp>
        <p:nvSpPr>
          <p:cNvPr id="66563" name="Footer Placeholder 3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>
                <a:latin typeface="Ebrima" charset="0"/>
                <a:ea typeface="Ebrima" charset="0"/>
                <a:cs typeface="Ebrima" charset="0"/>
              </a:rPr>
              <a:t>Understanding Computers: Today and Tomorrow, 14th Edition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21BF24E-49C3-43E0-96AE-12BD18887E19}" type="slidenum">
              <a:rPr lang="en-US"/>
              <a:pPr>
                <a:defRPr/>
              </a:pPr>
              <a:t>53</a:t>
            </a:fld>
            <a:endParaRPr lang="en-US"/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Title 1"/>
          <p:cNvSpPr>
            <a:spLocks noGrp="1"/>
          </p:cNvSpPr>
          <p:nvPr>
            <p:ph type="title"/>
          </p:nvPr>
        </p:nvSpPr>
        <p:spPr>
          <a:xfrm>
            <a:off x="1727200" y="274638"/>
            <a:ext cx="6959600" cy="814387"/>
          </a:xfrm>
        </p:spPr>
        <p:txBody>
          <a:bodyPr>
            <a:normAutofit/>
          </a:bodyPr>
          <a:lstStyle/>
          <a:p>
            <a:pPr eaLnBrk="1" hangingPunct="1"/>
            <a:r>
              <a:rPr lang="en-US" smtClean="0">
                <a:latin typeface="Ebrima" charset="0"/>
                <a:ea typeface="Ebrima" charset="0"/>
                <a:cs typeface="Ebrima" charset="0"/>
              </a:rPr>
              <a:t>IP Addresses and Domain Names</a:t>
            </a:r>
          </a:p>
        </p:txBody>
      </p:sp>
      <p:sp>
        <p:nvSpPr>
          <p:cNvPr id="67586" name="Content Placeholder 2"/>
          <p:cNvSpPr>
            <a:spLocks noGrp="1"/>
          </p:cNvSpPr>
          <p:nvPr>
            <p:ph idx="1"/>
          </p:nvPr>
        </p:nvSpPr>
        <p:spPr>
          <a:xfrm>
            <a:off x="457200" y="1520825"/>
            <a:ext cx="8537575" cy="4605338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dirty="0"/>
              <a:t>IP addresses are numeric and unique</a:t>
            </a:r>
          </a:p>
          <a:p>
            <a:pPr eaLnBrk="1" hangingPunct="1">
              <a:lnSpc>
                <a:spcPct val="90000"/>
              </a:lnSpc>
            </a:pPr>
            <a:r>
              <a:rPr lang="en-US" dirty="0"/>
              <a:t>Domain names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Correspond to IP addresses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Top-level domains (TLDs) </a:t>
            </a:r>
          </a:p>
          <a:p>
            <a:pPr lvl="1" eaLnBrk="1" hangingPunct="1">
              <a:lnSpc>
                <a:spcPct val="90000"/>
              </a:lnSpc>
              <a:buFont typeface="Arial" charset="0"/>
              <a:buNone/>
            </a:pPr>
            <a:r>
              <a:rPr lang="en-US" dirty="0"/>
              <a:t>	identifies type of organization </a:t>
            </a:r>
          </a:p>
          <a:p>
            <a:pPr lvl="1" eaLnBrk="1" hangingPunct="1">
              <a:lnSpc>
                <a:spcPct val="90000"/>
              </a:lnSpc>
              <a:buFont typeface="Arial" charset="0"/>
              <a:buNone/>
            </a:pPr>
            <a:r>
              <a:rPr lang="en-US" dirty="0"/>
              <a:t>	or its location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Custom TLDs may soon be </a:t>
            </a:r>
            <a:br>
              <a:rPr lang="en-US" dirty="0"/>
            </a:br>
            <a:r>
              <a:rPr lang="en-US" dirty="0"/>
              <a:t>allowed</a:t>
            </a:r>
          </a:p>
          <a:p>
            <a:pPr eaLnBrk="1" hangingPunct="1"/>
            <a:endParaRPr lang="en-US" dirty="0"/>
          </a:p>
        </p:txBody>
      </p:sp>
      <p:sp>
        <p:nvSpPr>
          <p:cNvPr id="67587" name="Footer Placeholder 3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>
                <a:latin typeface="Ebrima" charset="0"/>
                <a:ea typeface="Ebrima" charset="0"/>
                <a:cs typeface="Ebrima" charset="0"/>
              </a:rPr>
              <a:t>Understanding Computers: Today and Tomorrow, 14th Edition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F67DCD8-C6C5-441D-8754-6CE50C9F85B0}" type="slidenum">
              <a:rPr lang="en-US"/>
              <a:pPr>
                <a:defRPr/>
              </a:pPr>
              <a:t>54</a:t>
            </a:fld>
            <a:endParaRPr lang="en-US"/>
          </a:p>
        </p:txBody>
      </p:sp>
      <p:pic>
        <p:nvPicPr>
          <p:cNvPr id="9" name="Picture 8" descr="f012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508104" y="1605572"/>
            <a:ext cx="3618566" cy="4654968"/>
          </a:xfrm>
          <a:prstGeom prst="rect">
            <a:avLst/>
          </a:prstGeom>
        </p:spPr>
      </p:pic>
      <p:pic>
        <p:nvPicPr>
          <p:cNvPr id="6759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11960" y="5547196"/>
            <a:ext cx="1368425" cy="546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wipe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Title 1"/>
          <p:cNvSpPr>
            <a:spLocks noGrp="1"/>
          </p:cNvSpPr>
          <p:nvPr>
            <p:ph type="title"/>
          </p:nvPr>
        </p:nvSpPr>
        <p:spPr>
          <a:xfrm>
            <a:off x="1727200" y="274638"/>
            <a:ext cx="7165975" cy="814387"/>
          </a:xfrm>
        </p:spPr>
        <p:txBody>
          <a:bodyPr>
            <a:normAutofit/>
          </a:bodyPr>
          <a:lstStyle/>
          <a:p>
            <a:pPr eaLnBrk="1" hangingPunct="1"/>
            <a:r>
              <a:rPr lang="en-US" smtClean="0">
                <a:latin typeface="Ebrima" charset="0"/>
                <a:ea typeface="Ebrima" charset="0"/>
                <a:cs typeface="Ebrima" charset="0"/>
              </a:rPr>
              <a:t>Uniform Resource Locators (URLs)</a:t>
            </a:r>
          </a:p>
        </p:txBody>
      </p:sp>
      <p:sp>
        <p:nvSpPr>
          <p:cNvPr id="68610" name="Footer Placeholder 3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>
                <a:latin typeface="Ebrima" charset="0"/>
                <a:ea typeface="Ebrima" charset="0"/>
                <a:cs typeface="Ebrima" charset="0"/>
              </a:rPr>
              <a:t>Understanding Computers: Today and Tomorrow, 14th Edition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5012B37-01B7-4807-948F-4FBE93880DB0}" type="slidenum">
              <a:rPr lang="en-US"/>
              <a:pPr>
                <a:defRPr/>
              </a:pPr>
              <a:t>55</a:t>
            </a:fld>
            <a:endParaRPr lang="en-US"/>
          </a:p>
        </p:txBody>
      </p:sp>
      <p:sp>
        <p:nvSpPr>
          <p:cNvPr id="68612" name="Content Placeholder 6"/>
          <p:cNvSpPr>
            <a:spLocks noGrp="1"/>
          </p:cNvSpPr>
          <p:nvPr>
            <p:ph idx="1"/>
          </p:nvPr>
        </p:nvSpPr>
        <p:spPr>
          <a:xfrm>
            <a:off x="457200" y="1520825"/>
            <a:ext cx="8218488" cy="4605338"/>
          </a:xfrm>
        </p:spPr>
        <p:txBody>
          <a:bodyPr/>
          <a:lstStyle/>
          <a:p>
            <a:pPr eaLnBrk="1" hangingPunct="1"/>
            <a:r>
              <a:rPr lang="en-US" dirty="0" smtClean="0"/>
              <a:t>Uniform Resource Locators (URLs)</a:t>
            </a:r>
          </a:p>
          <a:p>
            <a:pPr lvl="1" eaLnBrk="1" hangingPunct="1"/>
            <a:r>
              <a:rPr lang="en-US" dirty="0" smtClean="0"/>
              <a:t>Uniquely identifies a Web page</a:t>
            </a:r>
          </a:p>
          <a:p>
            <a:pPr lvl="2" eaLnBrk="1" hangingPunct="1"/>
            <a:r>
              <a:rPr lang="en-US" dirty="0" smtClean="0"/>
              <a:t>Protocol or standard being used</a:t>
            </a:r>
          </a:p>
          <a:p>
            <a:pPr lvl="2" eaLnBrk="1" hangingPunct="1"/>
            <a:r>
              <a:rPr lang="en-US" dirty="0" smtClean="0"/>
              <a:t>Identification of the Web server</a:t>
            </a:r>
          </a:p>
          <a:p>
            <a:pPr lvl="2" eaLnBrk="1" hangingPunct="1"/>
            <a:r>
              <a:rPr lang="en-US" dirty="0" smtClean="0"/>
              <a:t>Names of folders in which the Web page file is stored</a:t>
            </a:r>
          </a:p>
          <a:p>
            <a:pPr lvl="2" eaLnBrk="1" hangingPunct="1"/>
            <a:r>
              <a:rPr lang="en-US" dirty="0" smtClean="0"/>
              <a:t>Web page’s filename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Title 1"/>
          <p:cNvSpPr>
            <a:spLocks noGrp="1"/>
          </p:cNvSpPr>
          <p:nvPr>
            <p:ph type="title"/>
          </p:nvPr>
        </p:nvSpPr>
        <p:spPr>
          <a:xfrm>
            <a:off x="1727200" y="274638"/>
            <a:ext cx="7165975" cy="814387"/>
          </a:xfrm>
        </p:spPr>
        <p:txBody>
          <a:bodyPr>
            <a:normAutofit/>
          </a:bodyPr>
          <a:lstStyle/>
          <a:p>
            <a:pPr eaLnBrk="1" hangingPunct="1"/>
            <a:r>
              <a:rPr lang="en-US">
                <a:latin typeface="Ebrima" charset="0"/>
                <a:ea typeface="Ebrima" charset="0"/>
                <a:cs typeface="Ebrima" charset="0"/>
              </a:rPr>
              <a:t>Uniform Resource Locators (URLs)</a:t>
            </a:r>
          </a:p>
        </p:txBody>
      </p:sp>
      <p:sp>
        <p:nvSpPr>
          <p:cNvPr id="69634" name="Content Placeholder 2"/>
          <p:cNvSpPr>
            <a:spLocks noGrp="1"/>
          </p:cNvSpPr>
          <p:nvPr>
            <p:ph idx="1"/>
          </p:nvPr>
        </p:nvSpPr>
        <p:spPr>
          <a:xfrm>
            <a:off x="457200" y="1520825"/>
            <a:ext cx="8229600" cy="4605338"/>
          </a:xfrm>
        </p:spPr>
        <p:txBody>
          <a:bodyPr/>
          <a:lstStyle/>
          <a:p>
            <a:pPr eaLnBrk="1" hangingPunct="1"/>
            <a:r>
              <a:rPr lang="en-US" dirty="0"/>
              <a:t>Protocols:</a:t>
            </a:r>
          </a:p>
          <a:p>
            <a:pPr lvl="1" eaLnBrk="1" hangingPunct="1">
              <a:lnSpc>
                <a:spcPct val="90000"/>
              </a:lnSpc>
              <a:spcAft>
                <a:spcPct val="20000"/>
              </a:spcAft>
            </a:pPr>
            <a:r>
              <a:rPr lang="en-US" dirty="0"/>
              <a:t>Hypertext Transfer Protocol (http://) is typically used to display Web pages (https:// is used for secure Web pages)</a:t>
            </a:r>
          </a:p>
          <a:p>
            <a:pPr lvl="1" eaLnBrk="1" hangingPunct="1">
              <a:lnSpc>
                <a:spcPct val="90000"/>
              </a:lnSpc>
              <a:spcAft>
                <a:spcPct val="20000"/>
              </a:spcAft>
            </a:pPr>
            <a:r>
              <a:rPr lang="en-US" dirty="0"/>
              <a:t>File Transfer Protocol (ftp://) is often used for file exchange</a:t>
            </a:r>
          </a:p>
          <a:p>
            <a:pPr eaLnBrk="1" hangingPunct="1"/>
            <a:endParaRPr lang="en-US" dirty="0"/>
          </a:p>
        </p:txBody>
      </p:sp>
      <p:sp>
        <p:nvSpPr>
          <p:cNvPr id="69635" name="Footer Placeholder 3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>
                <a:latin typeface="Ebrima" charset="0"/>
                <a:ea typeface="Ebrima" charset="0"/>
                <a:cs typeface="Ebrima" charset="0"/>
              </a:rPr>
              <a:t>Understanding Computers: Today and Tomorrow, 14th Edition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AEFBD36-0654-4E0A-A72E-F36401C8A09A}" type="slidenum">
              <a:rPr lang="en-US"/>
              <a:pPr>
                <a:defRPr/>
              </a:pPr>
              <a:t>56</a:t>
            </a:fld>
            <a:endParaRPr 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683568" y="3497921"/>
            <a:ext cx="7581900" cy="26910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Title 1"/>
          <p:cNvSpPr>
            <a:spLocks noGrp="1"/>
          </p:cNvSpPr>
          <p:nvPr>
            <p:ph type="title"/>
          </p:nvPr>
        </p:nvSpPr>
        <p:spPr>
          <a:xfrm>
            <a:off x="1727200" y="274638"/>
            <a:ext cx="6959600" cy="814387"/>
          </a:xfrm>
        </p:spPr>
        <p:txBody>
          <a:bodyPr/>
          <a:lstStyle/>
          <a:p>
            <a:pPr eaLnBrk="1" hangingPunct="1"/>
            <a:r>
              <a:rPr lang="en-US" smtClean="0">
                <a:latin typeface="Ebrima" charset="0"/>
                <a:ea typeface="Ebrima" charset="0"/>
                <a:cs typeface="Ebrima" charset="0"/>
              </a:rPr>
              <a:t>E-mail Addresses</a:t>
            </a:r>
          </a:p>
        </p:txBody>
      </p:sp>
      <p:sp>
        <p:nvSpPr>
          <p:cNvPr id="70658" name="Content Placeholder 2"/>
          <p:cNvSpPr>
            <a:spLocks noGrp="1"/>
          </p:cNvSpPr>
          <p:nvPr>
            <p:ph idx="1"/>
          </p:nvPr>
        </p:nvSpPr>
        <p:spPr>
          <a:xfrm>
            <a:off x="457200" y="1520825"/>
            <a:ext cx="8229600" cy="4605338"/>
          </a:xfrm>
        </p:spPr>
        <p:txBody>
          <a:bodyPr/>
          <a:lstStyle/>
          <a:p>
            <a:pPr eaLnBrk="1" hangingPunct="1">
              <a:lnSpc>
                <a:spcPct val="90000"/>
              </a:lnSpc>
              <a:spcAft>
                <a:spcPct val="20000"/>
              </a:spcAft>
            </a:pPr>
            <a:r>
              <a:rPr lang="en-US" dirty="0"/>
              <a:t>E-mail addresses consist of:</a:t>
            </a:r>
          </a:p>
          <a:p>
            <a:pPr lvl="1" eaLnBrk="1" hangingPunct="1">
              <a:lnSpc>
                <a:spcPct val="90000"/>
              </a:lnSpc>
              <a:spcAft>
                <a:spcPct val="20000"/>
              </a:spcAft>
            </a:pPr>
            <a:r>
              <a:rPr lang="en-US" dirty="0"/>
              <a:t>Username</a:t>
            </a:r>
          </a:p>
          <a:p>
            <a:pPr lvl="2" eaLnBrk="1" hangingPunct="1">
              <a:lnSpc>
                <a:spcPct val="90000"/>
              </a:lnSpc>
              <a:spcAft>
                <a:spcPct val="20000"/>
              </a:spcAft>
            </a:pPr>
            <a:r>
              <a:rPr lang="en-US" dirty="0"/>
              <a:t>A person’s identifying name for a particular domain</a:t>
            </a:r>
          </a:p>
          <a:p>
            <a:pPr lvl="1" eaLnBrk="1" hangingPunct="1">
              <a:lnSpc>
                <a:spcPct val="90000"/>
              </a:lnSpc>
              <a:spcAft>
                <a:spcPct val="20000"/>
              </a:spcAft>
            </a:pPr>
            <a:r>
              <a:rPr lang="en-US" dirty="0"/>
              <a:t>The @ symbol</a:t>
            </a:r>
          </a:p>
          <a:p>
            <a:pPr lvl="1" eaLnBrk="1" hangingPunct="1">
              <a:lnSpc>
                <a:spcPct val="90000"/>
              </a:lnSpc>
              <a:spcAft>
                <a:spcPct val="20000"/>
              </a:spcAft>
            </a:pPr>
            <a:r>
              <a:rPr lang="en-US" dirty="0"/>
              <a:t>Domain name for the computer that will be handling the person’s e-mail (mail server)</a:t>
            </a:r>
          </a:p>
          <a:p>
            <a:pPr eaLnBrk="1" hangingPunct="1">
              <a:lnSpc>
                <a:spcPct val="90000"/>
              </a:lnSpc>
              <a:spcAft>
                <a:spcPct val="20000"/>
              </a:spcAft>
            </a:pPr>
            <a:r>
              <a:rPr lang="en-US" dirty="0"/>
              <a:t>Pronouncing Internet addresses</a:t>
            </a:r>
          </a:p>
          <a:p>
            <a:pPr eaLnBrk="1" hangingPunct="1"/>
            <a:endParaRPr lang="en-US" dirty="0"/>
          </a:p>
        </p:txBody>
      </p:sp>
      <p:sp>
        <p:nvSpPr>
          <p:cNvPr id="70659" name="Footer Placeholder 3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>
                <a:latin typeface="Ebrima" charset="0"/>
                <a:ea typeface="Ebrima" charset="0"/>
                <a:cs typeface="Ebrima" charset="0"/>
              </a:rPr>
              <a:t>Understanding Computers: Today and Tomorrow, 14th Edition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0C1543A-C727-4548-B56D-5A042A5CDA6B}" type="slidenum">
              <a:rPr lang="en-US"/>
              <a:pPr>
                <a:defRPr/>
              </a:pPr>
              <a:t>57</a:t>
            </a:fld>
            <a:endParaRPr lang="en-US"/>
          </a:p>
        </p:txBody>
      </p:sp>
      <p:pic>
        <p:nvPicPr>
          <p:cNvPr id="70661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73125" y="4730750"/>
            <a:ext cx="7659688" cy="1458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5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1" name="Title 1"/>
          <p:cNvSpPr>
            <a:spLocks noGrp="1"/>
          </p:cNvSpPr>
          <p:nvPr>
            <p:ph type="title"/>
          </p:nvPr>
        </p:nvSpPr>
        <p:spPr>
          <a:xfrm>
            <a:off x="1727200" y="274638"/>
            <a:ext cx="6959600" cy="814387"/>
          </a:xfrm>
        </p:spPr>
        <p:txBody>
          <a:bodyPr/>
          <a:lstStyle/>
          <a:p>
            <a:pPr eaLnBrk="1" hangingPunct="1"/>
            <a:r>
              <a:rPr lang="en-US" smtClean="0">
                <a:latin typeface="Ebrima" charset="0"/>
                <a:ea typeface="Ebrima" charset="0"/>
                <a:cs typeface="Ebrima" charset="0"/>
              </a:rPr>
              <a:t>Surfing the Web</a:t>
            </a:r>
          </a:p>
        </p:txBody>
      </p:sp>
      <p:sp>
        <p:nvSpPr>
          <p:cNvPr id="71682" name="Content Placeholder 2"/>
          <p:cNvSpPr>
            <a:spLocks noGrp="1"/>
          </p:cNvSpPr>
          <p:nvPr>
            <p:ph idx="1"/>
          </p:nvPr>
        </p:nvSpPr>
        <p:spPr>
          <a:xfrm>
            <a:off x="457200" y="1520825"/>
            <a:ext cx="8229600" cy="4605338"/>
          </a:xfrm>
        </p:spPr>
        <p:txBody>
          <a:bodyPr/>
          <a:lstStyle/>
          <a:p>
            <a:pPr eaLnBrk="1" hangingPunct="1">
              <a:lnSpc>
                <a:spcPct val="90000"/>
              </a:lnSpc>
              <a:spcAft>
                <a:spcPct val="20000"/>
              </a:spcAft>
            </a:pPr>
            <a:r>
              <a:rPr lang="en-US" dirty="0"/>
              <a:t>Web browser</a:t>
            </a:r>
          </a:p>
          <a:p>
            <a:pPr lvl="1" eaLnBrk="1" hangingPunct="1">
              <a:lnSpc>
                <a:spcPct val="90000"/>
              </a:lnSpc>
              <a:spcAft>
                <a:spcPct val="20000"/>
              </a:spcAft>
            </a:pPr>
            <a:r>
              <a:rPr lang="en-US" dirty="0"/>
              <a:t>Used to display Web pages</a:t>
            </a:r>
          </a:p>
          <a:p>
            <a:pPr eaLnBrk="1" hangingPunct="1">
              <a:lnSpc>
                <a:spcPct val="90000"/>
              </a:lnSpc>
              <a:spcAft>
                <a:spcPct val="20000"/>
              </a:spcAft>
            </a:pPr>
            <a:r>
              <a:rPr lang="en-US" dirty="0"/>
              <a:t>Browser starting page or home page</a:t>
            </a:r>
          </a:p>
          <a:p>
            <a:pPr lvl="1" eaLnBrk="1" hangingPunct="1">
              <a:lnSpc>
                <a:spcPct val="90000"/>
              </a:lnSpc>
              <a:spcAft>
                <a:spcPct val="20000"/>
              </a:spcAft>
            </a:pPr>
            <a:r>
              <a:rPr lang="en-US" dirty="0"/>
              <a:t>The first page displayed when the browser is opened</a:t>
            </a:r>
          </a:p>
          <a:p>
            <a:pPr eaLnBrk="1" hangingPunct="1">
              <a:lnSpc>
                <a:spcPct val="90000"/>
              </a:lnSpc>
              <a:spcAft>
                <a:spcPct val="20000"/>
              </a:spcAft>
            </a:pPr>
            <a:r>
              <a:rPr lang="en-US" dirty="0"/>
              <a:t>To navigate to a Web page, you can:</a:t>
            </a:r>
          </a:p>
          <a:p>
            <a:pPr lvl="1" eaLnBrk="1" hangingPunct="1">
              <a:lnSpc>
                <a:spcPct val="90000"/>
              </a:lnSpc>
              <a:spcAft>
                <a:spcPct val="20000"/>
              </a:spcAft>
            </a:pPr>
            <a:r>
              <a:rPr lang="en-US" dirty="0"/>
              <a:t>Type a URL in the Address bar</a:t>
            </a:r>
          </a:p>
          <a:p>
            <a:pPr lvl="1" eaLnBrk="1" hangingPunct="1">
              <a:lnSpc>
                <a:spcPct val="90000"/>
              </a:lnSpc>
              <a:spcAft>
                <a:spcPct val="20000"/>
              </a:spcAft>
            </a:pPr>
            <a:r>
              <a:rPr lang="en-US" dirty="0"/>
              <a:t>Click a hyperlink –graphics or text linked to other Web pages</a:t>
            </a:r>
          </a:p>
          <a:p>
            <a:pPr lvl="1" eaLnBrk="1" hangingPunct="1">
              <a:lnSpc>
                <a:spcPct val="90000"/>
              </a:lnSpc>
              <a:spcAft>
                <a:spcPct val="20000"/>
              </a:spcAft>
            </a:pPr>
            <a:r>
              <a:rPr lang="en-US" dirty="0"/>
              <a:t>Select a Favorite/Bookmark or page from the History list</a:t>
            </a:r>
          </a:p>
          <a:p>
            <a:pPr eaLnBrk="1" hangingPunct="1"/>
            <a:endParaRPr lang="en-US" dirty="0"/>
          </a:p>
        </p:txBody>
      </p:sp>
      <p:sp>
        <p:nvSpPr>
          <p:cNvPr id="71683" name="Footer Placeholder 3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>
                <a:latin typeface="Ebrima" charset="0"/>
                <a:ea typeface="Ebrima" charset="0"/>
                <a:cs typeface="Ebrima" charset="0"/>
              </a:rPr>
              <a:t>Understanding Computers: Today and Tomorrow, 14th Edition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0BAD8CD-1FF4-4AFA-B309-C00BCB7D2307}" type="slidenum">
              <a:rPr lang="en-US"/>
              <a:pPr>
                <a:defRPr/>
              </a:pPr>
              <a:t>58</a:t>
            </a:fld>
            <a:endParaRPr lang="en-US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Title 1"/>
          <p:cNvSpPr>
            <a:spLocks noGrp="1"/>
          </p:cNvSpPr>
          <p:nvPr>
            <p:ph type="title"/>
          </p:nvPr>
        </p:nvSpPr>
        <p:spPr>
          <a:xfrm>
            <a:off x="1727200" y="274638"/>
            <a:ext cx="6959600" cy="814387"/>
          </a:xfrm>
        </p:spPr>
        <p:txBody>
          <a:bodyPr/>
          <a:lstStyle/>
          <a:p>
            <a:pPr eaLnBrk="1" hangingPunct="1"/>
            <a:r>
              <a:rPr lang="en-US" smtClean="0">
                <a:latin typeface="Ebrima" charset="0"/>
                <a:ea typeface="Ebrima" charset="0"/>
                <a:cs typeface="Ebrima" charset="0"/>
              </a:rPr>
              <a:t>Surfing the Web</a:t>
            </a:r>
          </a:p>
        </p:txBody>
      </p:sp>
      <p:sp>
        <p:nvSpPr>
          <p:cNvPr id="72706" name="Footer Placeholder 3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>
                <a:latin typeface="Ebrima" charset="0"/>
                <a:ea typeface="Ebrima" charset="0"/>
                <a:cs typeface="Ebrima" charset="0"/>
              </a:rPr>
              <a:t>Understanding Computers: Today and Tomorrow, 14th Edition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C5D85E8-AC05-4165-A8A8-3BE53D6A0015}" type="slidenum">
              <a:rPr lang="en-US"/>
              <a:pPr>
                <a:defRPr/>
              </a:pPr>
              <a:t>59</a:t>
            </a:fld>
            <a:endParaRPr lang="en-US"/>
          </a:p>
        </p:txBody>
      </p:sp>
      <p:pic>
        <p:nvPicPr>
          <p:cNvPr id="72708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740650" y="1557338"/>
            <a:ext cx="1368425" cy="1357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7" descr="f0125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7329" y="2028198"/>
            <a:ext cx="7687111" cy="3665699"/>
          </a:xfrm>
          <a:prstGeom prst="rect">
            <a:avLst/>
          </a:prstGeom>
        </p:spPr>
      </p:pic>
    </p:spTree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le 1"/>
          <p:cNvSpPr>
            <a:spLocks noGrp="1"/>
          </p:cNvSpPr>
          <p:nvPr>
            <p:ph type="title"/>
          </p:nvPr>
        </p:nvSpPr>
        <p:spPr>
          <a:xfrm>
            <a:off x="1727200" y="274638"/>
            <a:ext cx="6959600" cy="814387"/>
          </a:xfrm>
        </p:spPr>
        <p:txBody>
          <a:bodyPr/>
          <a:lstStyle/>
          <a:p>
            <a:pPr eaLnBrk="1" hangingPunct="1"/>
            <a:r>
              <a:rPr lang="en-US" smtClean="0">
                <a:latin typeface="Ebrima" charset="0"/>
                <a:ea typeface="Ebrima" charset="0"/>
                <a:cs typeface="Ebrima" charset="0"/>
              </a:rPr>
              <a:t>Computers in the Home</a:t>
            </a:r>
          </a:p>
        </p:txBody>
      </p:sp>
      <p:sp>
        <p:nvSpPr>
          <p:cNvPr id="19458" name="Footer Placeholder 3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>
                <a:latin typeface="Ebrima" charset="0"/>
                <a:ea typeface="Ebrima" charset="0"/>
                <a:cs typeface="Ebrima" charset="0"/>
              </a:rPr>
              <a:t>Understanding Computers: Today and Tomorrow, 14th Edition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97242D0-8E22-4642-ADB9-5E2BEBEC4534}" type="slidenum">
              <a:rPr lang="en-US"/>
              <a:pPr>
                <a:defRPr/>
              </a:pPr>
              <a:t>6</a:t>
            </a:fld>
            <a:endParaRPr lang="en-US"/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1700808"/>
            <a:ext cx="2562225" cy="2247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87824" y="2852936"/>
            <a:ext cx="2590800" cy="2371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69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940152" y="4005064"/>
            <a:ext cx="2533650" cy="2314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Title 1"/>
          <p:cNvSpPr>
            <a:spLocks noGrp="1"/>
          </p:cNvSpPr>
          <p:nvPr>
            <p:ph type="title"/>
          </p:nvPr>
        </p:nvSpPr>
        <p:spPr>
          <a:xfrm>
            <a:off x="1727200" y="274638"/>
            <a:ext cx="6959600" cy="814387"/>
          </a:xfrm>
        </p:spPr>
        <p:txBody>
          <a:bodyPr/>
          <a:lstStyle/>
          <a:p>
            <a:pPr eaLnBrk="1" hangingPunct="1"/>
            <a:r>
              <a:rPr lang="en-US" smtClean="0">
                <a:latin typeface="Ebrima" charset="0"/>
                <a:ea typeface="Ebrima" charset="0"/>
                <a:cs typeface="Ebrima" charset="0"/>
              </a:rPr>
              <a:t>Searching the Web</a:t>
            </a:r>
          </a:p>
        </p:txBody>
      </p:sp>
      <p:sp>
        <p:nvSpPr>
          <p:cNvPr id="73730" name="Content Placeholder 2"/>
          <p:cNvSpPr>
            <a:spLocks noGrp="1"/>
          </p:cNvSpPr>
          <p:nvPr>
            <p:ph idx="1"/>
          </p:nvPr>
        </p:nvSpPr>
        <p:spPr>
          <a:xfrm>
            <a:off x="457200" y="1520825"/>
            <a:ext cx="8605838" cy="4605338"/>
          </a:xfrm>
        </p:spPr>
        <p:txBody>
          <a:bodyPr/>
          <a:lstStyle/>
          <a:p>
            <a:pPr eaLnBrk="1" hangingPunct="1">
              <a:lnSpc>
                <a:spcPct val="90000"/>
              </a:lnSpc>
              <a:spcAft>
                <a:spcPct val="20000"/>
              </a:spcAft>
            </a:pPr>
            <a:r>
              <a:rPr lang="en-US" dirty="0"/>
              <a:t>Search site: </a:t>
            </a:r>
          </a:p>
          <a:p>
            <a:pPr eaLnBrk="1" hangingPunct="1">
              <a:lnSpc>
                <a:spcPct val="90000"/>
              </a:lnSpc>
              <a:spcAft>
                <a:spcPct val="20000"/>
              </a:spcAft>
            </a:pPr>
            <a:r>
              <a:rPr lang="en-US" dirty="0"/>
              <a:t>Web page that helps you find Web </a:t>
            </a:r>
            <a:br>
              <a:rPr lang="en-US" dirty="0"/>
            </a:br>
            <a:r>
              <a:rPr lang="en-US" dirty="0"/>
              <a:t>pages containing the information </a:t>
            </a:r>
            <a:br>
              <a:rPr lang="en-US" dirty="0"/>
            </a:br>
            <a:r>
              <a:rPr lang="en-US" dirty="0"/>
              <a:t>you are seeking</a:t>
            </a:r>
          </a:p>
          <a:p>
            <a:pPr lvl="1" eaLnBrk="1" hangingPunct="1">
              <a:lnSpc>
                <a:spcPct val="90000"/>
              </a:lnSpc>
              <a:spcAft>
                <a:spcPct val="20000"/>
              </a:spcAft>
            </a:pPr>
            <a:r>
              <a:rPr lang="en-US" dirty="0"/>
              <a:t>Typically search using keywords</a:t>
            </a:r>
          </a:p>
          <a:p>
            <a:pPr eaLnBrk="1" hangingPunct="1">
              <a:lnSpc>
                <a:spcPct val="90000"/>
              </a:lnSpc>
              <a:spcAft>
                <a:spcPct val="20000"/>
              </a:spcAft>
            </a:pPr>
            <a:r>
              <a:rPr lang="en-US" dirty="0"/>
              <a:t>Reference Sites</a:t>
            </a:r>
          </a:p>
          <a:p>
            <a:pPr lvl="1" eaLnBrk="1" hangingPunct="1">
              <a:lnSpc>
                <a:spcPct val="90000"/>
              </a:lnSpc>
              <a:spcAft>
                <a:spcPct val="20000"/>
              </a:spcAft>
            </a:pPr>
            <a:r>
              <a:rPr lang="en-US" dirty="0"/>
              <a:t>Look up addresses, </a:t>
            </a:r>
            <a:br>
              <a:rPr lang="en-US" dirty="0"/>
            </a:br>
            <a:r>
              <a:rPr lang="en-US" dirty="0"/>
              <a:t>telephone numbers, ZIP codes,</a:t>
            </a:r>
            <a:br>
              <a:rPr lang="en-US" dirty="0"/>
            </a:br>
            <a:r>
              <a:rPr lang="en-US" dirty="0"/>
              <a:t>maps, etc.</a:t>
            </a:r>
          </a:p>
          <a:p>
            <a:pPr eaLnBrk="1" hangingPunct="1"/>
            <a:endParaRPr lang="en-US" dirty="0"/>
          </a:p>
        </p:txBody>
      </p:sp>
      <p:sp>
        <p:nvSpPr>
          <p:cNvPr id="73731" name="Footer Placeholder 3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>
                <a:latin typeface="Ebrima" charset="0"/>
                <a:ea typeface="Ebrima" charset="0"/>
                <a:cs typeface="Ebrima" charset="0"/>
              </a:rPr>
              <a:t>Understanding Computers: Today and Tomorrow, 14th Edition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06A6501-DA83-47B2-80D9-5B868B372CC1}" type="slidenum">
              <a:rPr lang="en-US"/>
              <a:pPr>
                <a:defRPr/>
              </a:pPr>
              <a:t>60</a:t>
            </a:fld>
            <a:endParaRPr lang="en-US"/>
          </a:p>
        </p:txBody>
      </p:sp>
      <p:pic>
        <p:nvPicPr>
          <p:cNvPr id="10" name="Picture 9" descr="f0126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20072" y="1748774"/>
            <a:ext cx="3700739" cy="4008523"/>
          </a:xfrm>
          <a:prstGeom prst="rect">
            <a:avLst/>
          </a:prstGeom>
        </p:spPr>
      </p:pic>
      <p:pic>
        <p:nvPicPr>
          <p:cNvPr id="11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775575" y="1520825"/>
            <a:ext cx="1181100" cy="638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Title 1"/>
          <p:cNvSpPr>
            <a:spLocks noGrp="1"/>
          </p:cNvSpPr>
          <p:nvPr>
            <p:ph type="title"/>
          </p:nvPr>
        </p:nvSpPr>
        <p:spPr>
          <a:xfrm>
            <a:off x="1727200" y="274638"/>
            <a:ext cx="6959600" cy="814387"/>
          </a:xfrm>
        </p:spPr>
        <p:txBody>
          <a:bodyPr/>
          <a:lstStyle/>
          <a:p>
            <a:pPr eaLnBrk="1" hangingPunct="1"/>
            <a:r>
              <a:rPr lang="en-US" smtClean="0">
                <a:latin typeface="Ebrima" charset="0"/>
                <a:ea typeface="Ebrima" charset="0"/>
                <a:cs typeface="Ebrima" charset="0"/>
              </a:rPr>
              <a:t>E-Mail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0825"/>
            <a:ext cx="8229600" cy="4605338"/>
          </a:xfrm>
        </p:spPr>
        <p:txBody>
          <a:bodyPr/>
          <a:lstStyle/>
          <a:p>
            <a:pPr eaLnBrk="1" hangingPunct="1">
              <a:spcBef>
                <a:spcPts val="500"/>
              </a:spcBef>
              <a:spcAft>
                <a:spcPct val="5000"/>
              </a:spcAft>
            </a:pPr>
            <a:r>
              <a:rPr lang="en-US" dirty="0"/>
              <a:t>Electronic mail (e-mail)</a:t>
            </a:r>
          </a:p>
          <a:p>
            <a:pPr lvl="1" eaLnBrk="1" hangingPunct="1">
              <a:spcBef>
                <a:spcPts val="500"/>
              </a:spcBef>
              <a:spcAft>
                <a:spcPct val="5000"/>
              </a:spcAft>
            </a:pPr>
            <a:r>
              <a:rPr lang="en-US" dirty="0"/>
              <a:t>Electronic messages exchanged between computers on a network </a:t>
            </a:r>
          </a:p>
          <a:p>
            <a:pPr lvl="1" eaLnBrk="1" hangingPunct="1">
              <a:spcBef>
                <a:spcPts val="500"/>
              </a:spcBef>
              <a:spcAft>
                <a:spcPct val="5000"/>
              </a:spcAft>
            </a:pPr>
            <a:r>
              <a:rPr lang="en-US" dirty="0"/>
              <a:t>One of the most widely used Internet applications</a:t>
            </a:r>
          </a:p>
          <a:p>
            <a:pPr lvl="1" eaLnBrk="1" hangingPunct="1">
              <a:spcBef>
                <a:spcPts val="500"/>
              </a:spcBef>
              <a:spcAft>
                <a:spcPct val="5000"/>
              </a:spcAft>
            </a:pPr>
            <a:r>
              <a:rPr lang="en-US" dirty="0"/>
              <a:t>Can be conventional e-mail program, Web-based, or  mobile-based</a:t>
            </a:r>
          </a:p>
          <a:p>
            <a:pPr lvl="1" eaLnBrk="1" hangingPunct="1">
              <a:spcBef>
                <a:spcPts val="500"/>
              </a:spcBef>
              <a:spcAft>
                <a:spcPct val="5000"/>
              </a:spcAft>
              <a:buFont typeface="Arial" charset="0"/>
              <a:buNone/>
            </a:pPr>
            <a:r>
              <a:rPr lang="en-US" dirty="0"/>
              <a:t>	</a:t>
            </a:r>
            <a:r>
              <a:rPr lang="en-US" u="sng" dirty="0"/>
              <a:t>Conventional</a:t>
            </a:r>
            <a:r>
              <a:rPr lang="en-US" dirty="0"/>
              <a:t>		</a:t>
            </a:r>
            <a:r>
              <a:rPr lang="en-US" u="sng" dirty="0"/>
              <a:t>Web-based</a:t>
            </a:r>
          </a:p>
          <a:p>
            <a:pPr lvl="1" eaLnBrk="1" hangingPunct="1">
              <a:spcBef>
                <a:spcPts val="500"/>
              </a:spcBef>
              <a:spcAft>
                <a:spcPct val="5000"/>
              </a:spcAft>
              <a:buFont typeface="Arial" charset="0"/>
              <a:buNone/>
            </a:pPr>
            <a:r>
              <a:rPr lang="en-US" dirty="0"/>
              <a:t>	Microsoft Outlook	Gmail</a:t>
            </a:r>
          </a:p>
          <a:p>
            <a:pPr lvl="1" eaLnBrk="1" hangingPunct="1">
              <a:spcBef>
                <a:spcPts val="500"/>
              </a:spcBef>
              <a:spcAft>
                <a:spcPct val="5000"/>
              </a:spcAft>
              <a:buFont typeface="Arial" charset="0"/>
              <a:buNone/>
            </a:pPr>
            <a:r>
              <a:rPr lang="en-US" dirty="0"/>
              <a:t>	Microsoft Mail		Windows Live Mail</a:t>
            </a:r>
          </a:p>
          <a:p>
            <a:pPr eaLnBrk="1" hangingPunct="1"/>
            <a:endParaRPr lang="en-US" dirty="0"/>
          </a:p>
        </p:txBody>
      </p:sp>
      <p:sp>
        <p:nvSpPr>
          <p:cNvPr id="74755" name="Footer Placeholder 3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>
                <a:latin typeface="Ebrima" charset="0"/>
                <a:ea typeface="Ebrima" charset="0"/>
                <a:cs typeface="Ebrima" charset="0"/>
              </a:rPr>
              <a:t>Understanding Computers: Today and Tomorrow, 14th Edition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BA2708A-6B74-4179-83A7-FE2C8D86D222}" type="slidenum">
              <a:rPr lang="en-US"/>
              <a:pPr>
                <a:defRPr/>
              </a:pPr>
              <a:t>61</a:t>
            </a:fld>
            <a:endParaRPr lang="en-US"/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Title 1"/>
          <p:cNvSpPr>
            <a:spLocks noGrp="1"/>
          </p:cNvSpPr>
          <p:nvPr>
            <p:ph type="title"/>
          </p:nvPr>
        </p:nvSpPr>
        <p:spPr>
          <a:xfrm>
            <a:off x="1727200" y="274638"/>
            <a:ext cx="6959600" cy="814387"/>
          </a:xfrm>
        </p:spPr>
        <p:txBody>
          <a:bodyPr/>
          <a:lstStyle/>
          <a:p>
            <a:pPr eaLnBrk="1" hangingPunct="1"/>
            <a:r>
              <a:rPr lang="en-US" smtClean="0">
                <a:latin typeface="Ebrima" charset="0"/>
                <a:ea typeface="Ebrima" charset="0"/>
                <a:cs typeface="Ebrima" charset="0"/>
              </a:rPr>
              <a:t>E-Mail</a:t>
            </a:r>
          </a:p>
        </p:txBody>
      </p:sp>
      <p:sp>
        <p:nvSpPr>
          <p:cNvPr id="75778" name="Content Placeholder 2"/>
          <p:cNvSpPr>
            <a:spLocks noGrp="1"/>
          </p:cNvSpPr>
          <p:nvPr>
            <p:ph idx="1"/>
          </p:nvPr>
        </p:nvSpPr>
        <p:spPr>
          <a:xfrm>
            <a:off x="457200" y="1520825"/>
            <a:ext cx="8229600" cy="4605338"/>
          </a:xfrm>
        </p:spPr>
        <p:txBody>
          <a:bodyPr/>
          <a:lstStyle/>
          <a:p>
            <a:pPr lvl="1" eaLnBrk="1" hangingPunct="1">
              <a:spcBef>
                <a:spcPts val="500"/>
              </a:spcBef>
              <a:spcAft>
                <a:spcPct val="5000"/>
              </a:spcAft>
            </a:pPr>
            <a:r>
              <a:rPr lang="en-US" dirty="0"/>
              <a:t>Can contain photos, attached files, etc. </a:t>
            </a:r>
          </a:p>
          <a:p>
            <a:pPr lvl="1" eaLnBrk="1" hangingPunct="1">
              <a:spcBef>
                <a:spcPts val="500"/>
              </a:spcBef>
              <a:spcAft>
                <a:spcPct val="5000"/>
              </a:spcAft>
            </a:pPr>
            <a:r>
              <a:rPr lang="en-US" dirty="0"/>
              <a:t>Mobile e-mail may require a fee</a:t>
            </a:r>
          </a:p>
          <a:p>
            <a:pPr lvl="1" eaLnBrk="1" hangingPunct="1">
              <a:spcBef>
                <a:spcPts val="500"/>
              </a:spcBef>
              <a:spcAft>
                <a:spcPct val="5000"/>
              </a:spcAft>
            </a:pPr>
            <a:r>
              <a:rPr lang="en-US" dirty="0"/>
              <a:t>Other types of mobile communications</a:t>
            </a:r>
          </a:p>
          <a:p>
            <a:pPr lvl="2" eaLnBrk="1" hangingPunct="1">
              <a:spcBef>
                <a:spcPts val="500"/>
              </a:spcBef>
              <a:spcAft>
                <a:spcPct val="5000"/>
              </a:spcAft>
            </a:pPr>
            <a:r>
              <a:rPr lang="en-US" dirty="0"/>
              <a:t>Short Message Service (SMS)</a:t>
            </a:r>
          </a:p>
          <a:p>
            <a:pPr lvl="2" eaLnBrk="1" hangingPunct="1">
              <a:spcBef>
                <a:spcPts val="500"/>
              </a:spcBef>
              <a:spcAft>
                <a:spcPct val="5000"/>
              </a:spcAft>
            </a:pPr>
            <a:r>
              <a:rPr lang="en-US" dirty="0"/>
              <a:t>Multimedia Message Service (MMS)</a:t>
            </a:r>
          </a:p>
        </p:txBody>
      </p:sp>
      <p:sp>
        <p:nvSpPr>
          <p:cNvPr id="75779" name="Footer Placeholder 3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>
                <a:latin typeface="Ebrima" charset="0"/>
                <a:ea typeface="Ebrima" charset="0"/>
                <a:cs typeface="Ebrima" charset="0"/>
              </a:rPr>
              <a:t>Understanding Computers: Today and Tomorrow, 14th Edition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1BD2F15-E210-45D7-8854-130D499C1F66}" type="slidenum">
              <a:rPr lang="en-US"/>
              <a:pPr>
                <a:defRPr/>
              </a:pPr>
              <a:t>62</a:t>
            </a:fld>
            <a:endParaRPr lang="en-US"/>
          </a:p>
        </p:txBody>
      </p:sp>
    </p:spTree>
  </p:cSld>
  <p:clrMapOvr>
    <a:masterClrMapping/>
  </p:clrMapOvr>
  <p:transition>
    <p:wipe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Title 1"/>
          <p:cNvSpPr>
            <a:spLocks noGrp="1"/>
          </p:cNvSpPr>
          <p:nvPr>
            <p:ph type="title"/>
          </p:nvPr>
        </p:nvSpPr>
        <p:spPr>
          <a:xfrm>
            <a:off x="1727200" y="274638"/>
            <a:ext cx="6959600" cy="814387"/>
          </a:xfrm>
        </p:spPr>
        <p:txBody>
          <a:bodyPr/>
          <a:lstStyle/>
          <a:p>
            <a:pPr eaLnBrk="1" hangingPunct="1"/>
            <a:r>
              <a:rPr lang="en-US" smtClean="0">
                <a:latin typeface="Ebrima" charset="0"/>
                <a:ea typeface="Ebrima" charset="0"/>
                <a:cs typeface="Ebrima" charset="0"/>
              </a:rPr>
              <a:t>E-Mail</a:t>
            </a:r>
          </a:p>
        </p:txBody>
      </p:sp>
      <p:sp>
        <p:nvSpPr>
          <p:cNvPr id="76802" name="Footer Placeholder 3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>
                <a:latin typeface="Ebrima" charset="0"/>
                <a:ea typeface="Ebrima" charset="0"/>
                <a:cs typeface="Ebrima" charset="0"/>
              </a:rPr>
              <a:t>Understanding Computers: Today and Tomorrow, 14th Edition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8314E11-B8E7-4FB0-AA81-E674C7282ECF}" type="slidenum">
              <a:rPr lang="en-US"/>
              <a:pPr>
                <a:defRPr/>
              </a:pPr>
              <a:t>63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1403547" y="1553818"/>
            <a:ext cx="7345166" cy="4704452"/>
            <a:chOff x="1403547" y="1553818"/>
            <a:chExt cx="7345166" cy="4704452"/>
          </a:xfrm>
        </p:grpSpPr>
        <p:pic>
          <p:nvPicPr>
            <p:cNvPr id="76804" name="Picture 2"/>
            <p:cNvPicPr>
              <a:picLocks noChangeAspect="1" noChangeArrowheads="1"/>
            </p:cNvPicPr>
            <p:nvPr/>
          </p:nvPicPr>
          <p:blipFill>
            <a:blip r:embed="rId2" cstate="print"/>
            <a:stretch>
              <a:fillRect/>
            </a:stretch>
          </p:blipFill>
          <p:spPr bwMode="auto">
            <a:xfrm>
              <a:off x="1403547" y="1553818"/>
              <a:ext cx="5868593" cy="47044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6805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200900" y="1665288"/>
              <a:ext cx="1547813" cy="5937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Title 1"/>
          <p:cNvSpPr>
            <a:spLocks noGrp="1"/>
          </p:cNvSpPr>
          <p:nvPr>
            <p:ph type="title"/>
          </p:nvPr>
        </p:nvSpPr>
        <p:spPr>
          <a:xfrm>
            <a:off x="1727200" y="274638"/>
            <a:ext cx="6959600" cy="814387"/>
          </a:xfrm>
        </p:spPr>
        <p:txBody>
          <a:bodyPr/>
          <a:lstStyle/>
          <a:p>
            <a:pPr eaLnBrk="1" hangingPunct="1"/>
            <a:r>
              <a:rPr lang="en-US" smtClean="0">
                <a:latin typeface="Ebrima" charset="0"/>
                <a:ea typeface="Ebrima" charset="0"/>
                <a:cs typeface="Ebrima" charset="0"/>
              </a:rPr>
              <a:t>Computers and Society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0825"/>
            <a:ext cx="8229600" cy="4605338"/>
          </a:xfrm>
        </p:spPr>
        <p:txBody>
          <a:bodyPr rtlCol="0">
            <a:normAutofit lnSpcReduction="10000"/>
          </a:bodyPr>
          <a:lstStyle/>
          <a:p>
            <a:pPr eaLnBrk="1" fontAlgn="auto" hangingPunct="1">
              <a:lnSpc>
                <a:spcPct val="90000"/>
              </a:lnSpc>
              <a:spcAft>
                <a:spcPct val="20000"/>
              </a:spcAft>
              <a:buFont typeface="Arial" pitchFamily="34" charset="0"/>
              <a:buChar char="•"/>
              <a:defRPr/>
            </a:pPr>
            <a:r>
              <a:rPr lang="en-US" dirty="0">
                <a:ea typeface="+mn-ea"/>
                <a:cs typeface="Times New Roman" pitchFamily="18" charset="0"/>
              </a:rPr>
              <a:t>The vast improvements in technology over the past decade have had a distinct impact on daily life, both at home and at work</a:t>
            </a:r>
          </a:p>
          <a:p>
            <a:pPr eaLnBrk="1" fontAlgn="auto" hangingPunct="1">
              <a:lnSpc>
                <a:spcPct val="90000"/>
              </a:lnSpc>
              <a:spcAft>
                <a:spcPct val="20000"/>
              </a:spcAft>
              <a:buFont typeface="Arial" pitchFamily="34" charset="0"/>
              <a:buChar char="•"/>
              <a:defRPr/>
            </a:pPr>
            <a:r>
              <a:rPr lang="en-US" dirty="0">
                <a:ea typeface="+mn-ea"/>
                <a:cs typeface="Times New Roman" pitchFamily="18" charset="0"/>
              </a:rPr>
              <a:t>Many benefits of a computer-oriented </a:t>
            </a:r>
            <a:r>
              <a:rPr lang="en-US" dirty="0" smtClean="0">
                <a:ea typeface="+mn-ea"/>
                <a:cs typeface="Times New Roman" pitchFamily="18" charset="0"/>
              </a:rPr>
              <a:t>society</a:t>
            </a:r>
            <a:endParaRPr lang="en-US" dirty="0">
              <a:ea typeface="+mn-ea"/>
              <a:cs typeface="Times New Roman" pitchFamily="18" charset="0"/>
            </a:endParaRPr>
          </a:p>
          <a:p>
            <a:pPr lvl="1" eaLnBrk="1" fontAlgn="auto" hangingPunct="1">
              <a:lnSpc>
                <a:spcPct val="90000"/>
              </a:lnSpc>
              <a:spcAft>
                <a:spcPct val="20000"/>
              </a:spcAft>
              <a:buFont typeface="Arial" pitchFamily="34" charset="0"/>
              <a:buChar char="–"/>
              <a:defRPr/>
            </a:pPr>
            <a:r>
              <a:rPr lang="en-US" dirty="0">
                <a:ea typeface="+mn-ea"/>
                <a:cs typeface="Times New Roman" pitchFamily="18" charset="0"/>
              </a:rPr>
              <a:t>Ability to design products before construction leads to safer products</a:t>
            </a:r>
          </a:p>
          <a:p>
            <a:pPr lvl="1" eaLnBrk="1" fontAlgn="auto" hangingPunct="1">
              <a:lnSpc>
                <a:spcPct val="90000"/>
              </a:lnSpc>
              <a:spcAft>
                <a:spcPct val="20000"/>
              </a:spcAft>
              <a:buFont typeface="Arial" pitchFamily="34" charset="0"/>
              <a:buChar char="–"/>
              <a:defRPr/>
            </a:pPr>
            <a:r>
              <a:rPr lang="en-US" dirty="0">
                <a:ea typeface="+mn-ea"/>
                <a:cs typeface="Times New Roman" pitchFamily="18" charset="0"/>
              </a:rPr>
              <a:t>Earlier medical </a:t>
            </a:r>
            <a:r>
              <a:rPr lang="en-US" dirty="0" smtClean="0">
                <a:ea typeface="+mn-ea"/>
                <a:cs typeface="Times New Roman" pitchFamily="18" charset="0"/>
              </a:rPr>
              <a:t>diagnoses and more effective treatment</a:t>
            </a:r>
            <a:endParaRPr lang="en-US" dirty="0">
              <a:ea typeface="+mn-ea"/>
              <a:cs typeface="Times New Roman" pitchFamily="18" charset="0"/>
            </a:endParaRPr>
          </a:p>
          <a:p>
            <a:pPr lvl="1" eaLnBrk="1" fontAlgn="auto" hangingPunct="1">
              <a:lnSpc>
                <a:spcPct val="90000"/>
              </a:lnSpc>
              <a:spcAft>
                <a:spcPct val="20000"/>
              </a:spcAft>
              <a:buFont typeface="Arial" pitchFamily="34" charset="0"/>
              <a:buChar char="–"/>
              <a:defRPr/>
            </a:pPr>
            <a:r>
              <a:rPr lang="en-US" dirty="0">
                <a:ea typeface="+mn-ea"/>
                <a:cs typeface="Times New Roman" pitchFamily="18" charset="0"/>
              </a:rPr>
              <a:t>Devices that allow </a:t>
            </a:r>
            <a:r>
              <a:rPr lang="en-US" dirty="0" smtClean="0">
                <a:ea typeface="+mn-ea"/>
                <a:cs typeface="Times New Roman" pitchFamily="18" charset="0"/>
              </a:rPr>
              <a:t>physically and/or visually challenged individuals to </a:t>
            </a:r>
            <a:r>
              <a:rPr lang="en-US" dirty="0">
                <a:ea typeface="+mn-ea"/>
                <a:cs typeface="Times New Roman" pitchFamily="18" charset="0"/>
              </a:rPr>
              <a:t>perform job tasks</a:t>
            </a:r>
          </a:p>
          <a:p>
            <a:pPr lvl="1" eaLnBrk="1" fontAlgn="auto" hangingPunct="1">
              <a:lnSpc>
                <a:spcPct val="90000"/>
              </a:lnSpc>
              <a:spcAft>
                <a:spcPct val="20000"/>
              </a:spcAft>
              <a:buFont typeface="Arial" pitchFamily="34" charset="0"/>
              <a:buChar char="–"/>
              <a:defRPr/>
            </a:pPr>
            <a:r>
              <a:rPr lang="en-US" dirty="0">
                <a:ea typeface="+mn-ea"/>
                <a:cs typeface="Times New Roman" pitchFamily="18" charset="0"/>
              </a:rPr>
              <a:t>Documents e-mailed or faxed in moments</a:t>
            </a:r>
          </a:p>
          <a:p>
            <a:pPr lvl="1" eaLnBrk="1" fontAlgn="auto" hangingPunct="1">
              <a:lnSpc>
                <a:spcPct val="90000"/>
              </a:lnSpc>
              <a:spcAft>
                <a:spcPct val="20000"/>
              </a:spcAft>
              <a:buFont typeface="Arial" pitchFamily="34" charset="0"/>
              <a:buChar char="–"/>
              <a:defRPr/>
            </a:pPr>
            <a:r>
              <a:rPr lang="en-US" dirty="0">
                <a:ea typeface="+mn-ea"/>
              </a:rPr>
              <a:t>Download information, music, programs, movies, and more on demand</a:t>
            </a:r>
          </a:p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endParaRPr lang="en-US" dirty="0">
              <a:ea typeface="+mn-ea"/>
              <a:cs typeface="+mn-cs"/>
            </a:endParaRPr>
          </a:p>
        </p:txBody>
      </p:sp>
      <p:sp>
        <p:nvSpPr>
          <p:cNvPr id="77827" name="Footer Placeholder 3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>
                <a:latin typeface="Ebrima" charset="0"/>
                <a:ea typeface="Ebrima" charset="0"/>
                <a:cs typeface="Ebrima" charset="0"/>
              </a:rPr>
              <a:t>Understanding Computers: Today and Tomorrow, 14th Edition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7C9FF18-250A-4311-9357-10BFFE49498D}" type="slidenum">
              <a:rPr lang="en-US"/>
              <a:pPr>
                <a:defRPr/>
              </a:pPr>
              <a:t>64</a:t>
            </a:fld>
            <a:endParaRPr lang="en-US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9" name="Title 1"/>
          <p:cNvSpPr>
            <a:spLocks noGrp="1"/>
          </p:cNvSpPr>
          <p:nvPr>
            <p:ph type="title"/>
          </p:nvPr>
        </p:nvSpPr>
        <p:spPr>
          <a:xfrm>
            <a:off x="1727200" y="274638"/>
            <a:ext cx="6959600" cy="814387"/>
          </a:xfrm>
        </p:spPr>
        <p:txBody>
          <a:bodyPr/>
          <a:lstStyle/>
          <a:p>
            <a:pPr eaLnBrk="1" hangingPunct="1"/>
            <a:r>
              <a:rPr lang="en-US" smtClean="0">
                <a:latin typeface="Ebrima" charset="0"/>
                <a:ea typeface="Ebrima" charset="0"/>
                <a:cs typeface="Ebrima" charset="0"/>
              </a:rPr>
              <a:t>Computers and Society</a:t>
            </a:r>
          </a:p>
        </p:txBody>
      </p:sp>
      <p:sp>
        <p:nvSpPr>
          <p:cNvPr id="78850" name="Content Placeholder 2"/>
          <p:cNvSpPr>
            <a:spLocks noGrp="1"/>
          </p:cNvSpPr>
          <p:nvPr>
            <p:ph idx="1"/>
          </p:nvPr>
        </p:nvSpPr>
        <p:spPr>
          <a:xfrm>
            <a:off x="457200" y="1520825"/>
            <a:ext cx="8229600" cy="4605338"/>
          </a:xfrm>
        </p:spPr>
        <p:txBody>
          <a:bodyPr/>
          <a:lstStyle/>
          <a:p>
            <a:pPr eaLnBrk="1" hangingPunct="1">
              <a:lnSpc>
                <a:spcPct val="90000"/>
              </a:lnSpc>
              <a:spcAft>
                <a:spcPct val="20000"/>
              </a:spcAft>
            </a:pPr>
            <a:r>
              <a:rPr lang="en-US" dirty="0">
                <a:ea typeface="Times New Roman" charset="0"/>
                <a:cs typeface="Times New Roman" charset="0"/>
              </a:rPr>
              <a:t>Computer-oriented society also has risks</a:t>
            </a:r>
          </a:p>
          <a:p>
            <a:pPr lvl="1" eaLnBrk="1" hangingPunct="1">
              <a:lnSpc>
                <a:spcPct val="90000"/>
              </a:lnSpc>
              <a:spcAft>
                <a:spcPct val="20000"/>
              </a:spcAft>
            </a:pPr>
            <a:r>
              <a:rPr lang="en-US" dirty="0">
                <a:ea typeface="Times New Roman" charset="0"/>
                <a:cs typeface="Times New Roman" charset="0"/>
              </a:rPr>
              <a:t>Stress and health concerns</a:t>
            </a:r>
          </a:p>
          <a:p>
            <a:pPr lvl="1" eaLnBrk="1" hangingPunct="1">
              <a:lnSpc>
                <a:spcPct val="90000"/>
              </a:lnSpc>
              <a:spcAft>
                <a:spcPct val="20000"/>
              </a:spcAft>
            </a:pPr>
            <a:r>
              <a:rPr lang="en-US" dirty="0">
                <a:ea typeface="Times New Roman" charset="0"/>
                <a:cs typeface="Times New Roman" charset="0"/>
              </a:rPr>
              <a:t>Spam</a:t>
            </a:r>
          </a:p>
          <a:p>
            <a:pPr lvl="1" eaLnBrk="1" hangingPunct="1">
              <a:lnSpc>
                <a:spcPct val="90000"/>
              </a:lnSpc>
              <a:spcAft>
                <a:spcPct val="20000"/>
              </a:spcAft>
            </a:pPr>
            <a:r>
              <a:rPr lang="en-US" dirty="0">
                <a:ea typeface="Times New Roman" charset="0"/>
                <a:cs typeface="Times New Roman" charset="0"/>
              </a:rPr>
              <a:t>Computer viruses and malware</a:t>
            </a:r>
          </a:p>
          <a:p>
            <a:pPr lvl="1" eaLnBrk="1" hangingPunct="1">
              <a:lnSpc>
                <a:spcPct val="90000"/>
              </a:lnSpc>
              <a:spcAft>
                <a:spcPct val="20000"/>
              </a:spcAft>
            </a:pPr>
            <a:r>
              <a:rPr lang="en-US" dirty="0">
                <a:ea typeface="Times New Roman" charset="0"/>
                <a:cs typeface="Times New Roman" charset="0"/>
              </a:rPr>
              <a:t>Identity theft and phishing</a:t>
            </a:r>
          </a:p>
          <a:p>
            <a:pPr lvl="1" eaLnBrk="1" hangingPunct="1">
              <a:lnSpc>
                <a:spcPct val="90000"/>
              </a:lnSpc>
              <a:spcAft>
                <a:spcPct val="20000"/>
              </a:spcAft>
            </a:pPr>
            <a:r>
              <a:rPr lang="en-US" dirty="0">
                <a:ea typeface="Times New Roman" charset="0"/>
                <a:cs typeface="Times New Roman" charset="0"/>
              </a:rPr>
              <a:t>Privacy issues</a:t>
            </a:r>
          </a:p>
          <a:p>
            <a:pPr lvl="2" eaLnBrk="1" hangingPunct="1">
              <a:lnSpc>
                <a:spcPct val="90000"/>
              </a:lnSpc>
              <a:spcAft>
                <a:spcPct val="20000"/>
              </a:spcAft>
            </a:pPr>
            <a:r>
              <a:rPr lang="en-US" dirty="0">
                <a:ea typeface="Times New Roman" charset="0"/>
                <a:cs typeface="Times New Roman" charset="0"/>
              </a:rPr>
              <a:t>How data is collected </a:t>
            </a:r>
          </a:p>
          <a:p>
            <a:pPr lvl="2" eaLnBrk="1" hangingPunct="1">
              <a:lnSpc>
                <a:spcPct val="90000"/>
              </a:lnSpc>
              <a:spcAft>
                <a:spcPct val="20000"/>
              </a:spcAft>
            </a:pPr>
            <a:r>
              <a:rPr lang="en-US" dirty="0">
                <a:ea typeface="Times New Roman" charset="0"/>
                <a:cs typeface="Times New Roman" charset="0"/>
              </a:rPr>
              <a:t>How secure is the collected data</a:t>
            </a:r>
          </a:p>
          <a:p>
            <a:pPr eaLnBrk="1" hangingPunct="1">
              <a:lnSpc>
                <a:spcPct val="90000"/>
              </a:lnSpc>
              <a:spcAft>
                <a:spcPct val="20000"/>
              </a:spcAft>
            </a:pPr>
            <a:endParaRPr lang="en-US" sz="2600" dirty="0"/>
          </a:p>
          <a:p>
            <a:pPr eaLnBrk="1" hangingPunct="1"/>
            <a:endParaRPr lang="en-US" dirty="0"/>
          </a:p>
        </p:txBody>
      </p:sp>
      <p:sp>
        <p:nvSpPr>
          <p:cNvPr id="78851" name="Footer Placeholder 3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>
                <a:latin typeface="Ebrima" charset="0"/>
                <a:ea typeface="Ebrima" charset="0"/>
                <a:cs typeface="Ebrima" charset="0"/>
              </a:rPr>
              <a:t>Understanding Computers: Today and Tomorrow, 14th Edition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5F374AA-B7CF-4088-AE28-3977C84FBD61}" type="slidenum">
              <a:rPr lang="en-US"/>
              <a:pPr>
                <a:defRPr/>
              </a:pPr>
              <a:t>65</a:t>
            </a:fld>
            <a:endParaRPr lang="en-US"/>
          </a:p>
        </p:txBody>
      </p:sp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3" name="Title 1"/>
          <p:cNvSpPr>
            <a:spLocks noGrp="1"/>
          </p:cNvSpPr>
          <p:nvPr>
            <p:ph type="title"/>
          </p:nvPr>
        </p:nvSpPr>
        <p:spPr>
          <a:xfrm>
            <a:off x="1727200" y="274638"/>
            <a:ext cx="6959600" cy="814387"/>
          </a:xfrm>
        </p:spPr>
        <p:txBody>
          <a:bodyPr/>
          <a:lstStyle/>
          <a:p>
            <a:pPr eaLnBrk="1" hangingPunct="1"/>
            <a:r>
              <a:rPr lang="en-US" smtClean="0">
                <a:latin typeface="Ebrima" charset="0"/>
                <a:ea typeface="Ebrima" charset="0"/>
                <a:cs typeface="Ebrima" charset="0"/>
              </a:rPr>
              <a:t>Computers and Society</a:t>
            </a:r>
          </a:p>
        </p:txBody>
      </p:sp>
      <p:sp>
        <p:nvSpPr>
          <p:cNvPr id="79874" name="Content Placeholder 2"/>
          <p:cNvSpPr>
            <a:spLocks noGrp="1"/>
          </p:cNvSpPr>
          <p:nvPr>
            <p:ph idx="1"/>
          </p:nvPr>
        </p:nvSpPr>
        <p:spPr>
          <a:xfrm>
            <a:off x="457200" y="1520825"/>
            <a:ext cx="8229600" cy="4605338"/>
          </a:xfrm>
        </p:spPr>
        <p:txBody>
          <a:bodyPr/>
          <a:lstStyle/>
          <a:p>
            <a:pPr eaLnBrk="1" hangingPunct="1">
              <a:lnSpc>
                <a:spcPct val="90000"/>
              </a:lnSpc>
              <a:spcAft>
                <a:spcPct val="20000"/>
              </a:spcAft>
            </a:pPr>
            <a:r>
              <a:rPr lang="en-US" dirty="0">
                <a:ea typeface="Times New Roman" charset="0"/>
                <a:cs typeface="Times New Roman" charset="0"/>
              </a:rPr>
              <a:t>Differences in online communications</a:t>
            </a:r>
          </a:p>
          <a:p>
            <a:pPr lvl="1" eaLnBrk="1" hangingPunct="1">
              <a:lnSpc>
                <a:spcPct val="90000"/>
              </a:lnSpc>
              <a:spcAft>
                <a:spcPct val="20000"/>
              </a:spcAft>
            </a:pPr>
            <a:r>
              <a:rPr lang="en-US" dirty="0">
                <a:ea typeface="Times New Roman" charset="0"/>
                <a:cs typeface="Times New Roman" charset="0"/>
              </a:rPr>
              <a:t>Less formal than traditional</a:t>
            </a:r>
          </a:p>
          <a:p>
            <a:pPr lvl="1" eaLnBrk="1" hangingPunct="1">
              <a:lnSpc>
                <a:spcPct val="90000"/>
              </a:lnSpc>
              <a:spcAft>
                <a:spcPct val="20000"/>
              </a:spcAft>
            </a:pPr>
            <a:r>
              <a:rPr lang="en-US" dirty="0">
                <a:ea typeface="Times New Roman" charset="0"/>
                <a:cs typeface="Times New Roman" charset="0"/>
              </a:rPr>
              <a:t>Netiquette</a:t>
            </a:r>
          </a:p>
          <a:p>
            <a:pPr lvl="2" eaLnBrk="1" hangingPunct="1">
              <a:lnSpc>
                <a:spcPct val="90000"/>
              </a:lnSpc>
              <a:spcAft>
                <a:spcPct val="20000"/>
              </a:spcAft>
            </a:pPr>
            <a:r>
              <a:rPr lang="en-US" dirty="0">
                <a:ea typeface="Times New Roman" charset="0"/>
                <a:cs typeface="Times New Roman" charset="0"/>
              </a:rPr>
              <a:t>Be polite and considerate of others</a:t>
            </a:r>
          </a:p>
          <a:p>
            <a:pPr lvl="2" eaLnBrk="1" hangingPunct="1">
              <a:lnSpc>
                <a:spcPct val="90000"/>
              </a:lnSpc>
              <a:spcAft>
                <a:spcPct val="20000"/>
              </a:spcAft>
            </a:pPr>
            <a:r>
              <a:rPr lang="en-US" dirty="0">
                <a:ea typeface="Times New Roman" charset="0"/>
                <a:cs typeface="Times New Roman" charset="0"/>
              </a:rPr>
              <a:t>Refrain from offensive remarks</a:t>
            </a:r>
          </a:p>
          <a:p>
            <a:pPr lvl="1" eaLnBrk="1" hangingPunct="1">
              <a:lnSpc>
                <a:spcPct val="90000"/>
              </a:lnSpc>
              <a:spcAft>
                <a:spcPct val="20000"/>
              </a:spcAft>
            </a:pPr>
            <a:r>
              <a:rPr lang="en-US" dirty="0">
                <a:ea typeface="Times New Roman" charset="0"/>
                <a:cs typeface="Times New Roman" charset="0"/>
              </a:rPr>
              <a:t>Abbreviations (acronyms) and emoticons</a:t>
            </a:r>
          </a:p>
          <a:p>
            <a:pPr lvl="2" eaLnBrk="1" hangingPunct="1">
              <a:lnSpc>
                <a:spcPct val="90000"/>
              </a:lnSpc>
              <a:spcAft>
                <a:spcPct val="20000"/>
              </a:spcAft>
            </a:pPr>
            <a:r>
              <a:rPr lang="en-US" dirty="0">
                <a:ea typeface="Times New Roman" charset="0"/>
                <a:cs typeface="Times New Roman" charset="0"/>
              </a:rPr>
              <a:t>Acronyms such as BTW (by the way)</a:t>
            </a:r>
          </a:p>
          <a:p>
            <a:pPr lvl="2" eaLnBrk="1" hangingPunct="1">
              <a:lnSpc>
                <a:spcPct val="90000"/>
              </a:lnSpc>
              <a:spcAft>
                <a:spcPct val="20000"/>
              </a:spcAft>
            </a:pPr>
            <a:r>
              <a:rPr lang="en-US" dirty="0">
                <a:ea typeface="Times New Roman" charset="0"/>
                <a:cs typeface="Times New Roman" charset="0"/>
              </a:rPr>
              <a:t>Illustrations of faces-- </a:t>
            </a:r>
            <a:r>
              <a:rPr lang="en-US" dirty="0">
                <a:ea typeface="Times New Roman" charset="0"/>
                <a:cs typeface="Times New Roman" charset="0"/>
                <a:sym typeface="Wingdings" charset="2"/>
              </a:rPr>
              <a:t> </a:t>
            </a:r>
            <a:endParaRPr lang="en-US" dirty="0"/>
          </a:p>
          <a:p>
            <a:pPr lvl="2" eaLnBrk="1" hangingPunct="1">
              <a:lnSpc>
                <a:spcPct val="90000"/>
              </a:lnSpc>
              <a:spcAft>
                <a:spcPct val="20000"/>
              </a:spcAft>
            </a:pPr>
            <a:endParaRPr lang="en-US" dirty="0">
              <a:ea typeface="Times New Roman" charset="0"/>
              <a:cs typeface="Times New Roman" charset="0"/>
            </a:endParaRPr>
          </a:p>
        </p:txBody>
      </p:sp>
      <p:sp>
        <p:nvSpPr>
          <p:cNvPr id="79875" name="Footer Placeholder 3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>
                <a:latin typeface="Ebrima" charset="0"/>
                <a:ea typeface="Ebrima" charset="0"/>
                <a:cs typeface="Ebrima" charset="0"/>
              </a:rPr>
              <a:t>Understanding Computers: Today and Tomorrow, 14th Edition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F036AD7-4353-46C9-AE3C-DD1E591BC837}" type="slidenum">
              <a:rPr lang="en-US"/>
              <a:pPr>
                <a:defRPr/>
              </a:pPr>
              <a:t>66</a:t>
            </a:fld>
            <a:endParaRPr lang="en-US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7" name="Title 1"/>
          <p:cNvSpPr>
            <a:spLocks noGrp="1"/>
          </p:cNvSpPr>
          <p:nvPr>
            <p:ph type="title"/>
          </p:nvPr>
        </p:nvSpPr>
        <p:spPr>
          <a:xfrm>
            <a:off x="1727200" y="274638"/>
            <a:ext cx="6959600" cy="814387"/>
          </a:xfrm>
        </p:spPr>
        <p:txBody>
          <a:bodyPr/>
          <a:lstStyle/>
          <a:p>
            <a:pPr eaLnBrk="1" hangingPunct="1"/>
            <a:r>
              <a:rPr lang="en-US" smtClean="0">
                <a:latin typeface="Ebrima" charset="0"/>
                <a:ea typeface="Ebrima" charset="0"/>
                <a:cs typeface="Ebrima" charset="0"/>
              </a:rPr>
              <a:t>Computers and Society</a:t>
            </a:r>
          </a:p>
        </p:txBody>
      </p:sp>
      <p:sp>
        <p:nvSpPr>
          <p:cNvPr id="80898" name="Footer Placeholder 3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>
                <a:latin typeface="Ebrima" charset="0"/>
                <a:ea typeface="Ebrima" charset="0"/>
                <a:cs typeface="Ebrima" charset="0"/>
              </a:rPr>
              <a:t>Understanding Computers: Today and Tomorrow, 14th Edition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21D0370-D46A-4AE4-AD0A-18AA67AC86A4}" type="slidenum">
              <a:rPr lang="en-US"/>
              <a:pPr>
                <a:defRPr/>
              </a:pPr>
              <a:t>67</a:t>
            </a:fld>
            <a:endParaRPr lang="en-US"/>
          </a:p>
        </p:txBody>
      </p:sp>
      <p:pic>
        <p:nvPicPr>
          <p:cNvPr id="8" name="Picture 7" descr="f0130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23528" y="1673557"/>
            <a:ext cx="7128792" cy="4534299"/>
          </a:xfrm>
          <a:prstGeom prst="rect">
            <a:avLst/>
          </a:prstGeom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24750" y="2997200"/>
            <a:ext cx="1593850" cy="1409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Title 1"/>
          <p:cNvSpPr>
            <a:spLocks noGrp="1"/>
          </p:cNvSpPr>
          <p:nvPr>
            <p:ph type="title"/>
          </p:nvPr>
        </p:nvSpPr>
        <p:spPr>
          <a:xfrm>
            <a:off x="1727200" y="274638"/>
            <a:ext cx="6959600" cy="814387"/>
          </a:xfrm>
        </p:spPr>
        <p:txBody>
          <a:bodyPr/>
          <a:lstStyle/>
          <a:p>
            <a:pPr eaLnBrk="1" hangingPunct="1"/>
            <a:r>
              <a:rPr lang="en-US" smtClean="0">
                <a:latin typeface="Ebrima" charset="0"/>
                <a:ea typeface="Ebrima" charset="0"/>
                <a:cs typeface="Ebrima" charset="0"/>
              </a:rPr>
              <a:t>Computers and Society</a:t>
            </a:r>
          </a:p>
        </p:txBody>
      </p:sp>
      <p:sp>
        <p:nvSpPr>
          <p:cNvPr id="81922" name="Content Placeholder 2"/>
          <p:cNvSpPr>
            <a:spLocks noGrp="1"/>
          </p:cNvSpPr>
          <p:nvPr>
            <p:ph idx="1"/>
          </p:nvPr>
        </p:nvSpPr>
        <p:spPr>
          <a:xfrm>
            <a:off x="457200" y="1520825"/>
            <a:ext cx="8229600" cy="4605338"/>
          </a:xfrm>
        </p:spPr>
        <p:txBody>
          <a:bodyPr/>
          <a:lstStyle/>
          <a:p>
            <a:pPr eaLnBrk="1" hangingPunct="1">
              <a:lnSpc>
                <a:spcPct val="90000"/>
              </a:lnSpc>
              <a:spcAft>
                <a:spcPct val="20000"/>
              </a:spcAft>
            </a:pPr>
            <a:r>
              <a:rPr lang="en-US" sz="2600" dirty="0">
                <a:ea typeface="Times New Roman" charset="0"/>
                <a:cs typeface="Times New Roman" charset="0"/>
              </a:rPr>
              <a:t>The Anonymity Factor</a:t>
            </a:r>
          </a:p>
          <a:p>
            <a:pPr lvl="1" eaLnBrk="1" hangingPunct="1">
              <a:lnSpc>
                <a:spcPct val="90000"/>
              </a:lnSpc>
              <a:spcAft>
                <a:spcPct val="20000"/>
              </a:spcAft>
            </a:pPr>
            <a:r>
              <a:rPr lang="en-US" sz="2600" dirty="0">
                <a:ea typeface="Times New Roman" charset="0"/>
                <a:cs typeface="Times New Roman" charset="0"/>
              </a:rPr>
              <a:t>Gives many individuals a sense of freedom</a:t>
            </a:r>
          </a:p>
          <a:p>
            <a:pPr lvl="1" eaLnBrk="1" hangingPunct="1">
              <a:lnSpc>
                <a:spcPct val="90000"/>
              </a:lnSpc>
              <a:spcAft>
                <a:spcPct val="20000"/>
              </a:spcAft>
            </a:pPr>
            <a:r>
              <a:rPr lang="en-US" sz="2600" dirty="0">
                <a:ea typeface="Times New Roman" charset="0"/>
                <a:cs typeface="Times New Roman" charset="0"/>
              </a:rPr>
              <a:t>Can also be abused</a:t>
            </a:r>
          </a:p>
          <a:p>
            <a:pPr eaLnBrk="1" hangingPunct="1">
              <a:lnSpc>
                <a:spcPct val="90000"/>
              </a:lnSpc>
              <a:spcAft>
                <a:spcPct val="20000"/>
              </a:spcAft>
            </a:pPr>
            <a:r>
              <a:rPr lang="en-US" sz="2600" dirty="0">
                <a:ea typeface="Times New Roman" charset="0"/>
                <a:cs typeface="Times New Roman" charset="0"/>
              </a:rPr>
              <a:t>Information Integrity</a:t>
            </a:r>
          </a:p>
          <a:p>
            <a:pPr lvl="1" eaLnBrk="1" hangingPunct="1">
              <a:lnSpc>
                <a:spcPct val="90000"/>
              </a:lnSpc>
              <a:spcAft>
                <a:spcPct val="20000"/>
              </a:spcAft>
            </a:pPr>
            <a:r>
              <a:rPr lang="en-US" sz="2600" dirty="0">
                <a:ea typeface="Times New Roman" charset="0"/>
                <a:cs typeface="Times New Roman" charset="0"/>
              </a:rPr>
              <a:t>Use common sense when evaluating online content</a:t>
            </a:r>
          </a:p>
          <a:p>
            <a:pPr lvl="1" eaLnBrk="1" hangingPunct="1">
              <a:lnSpc>
                <a:spcPct val="90000"/>
              </a:lnSpc>
              <a:spcAft>
                <a:spcPct val="20000"/>
              </a:spcAft>
            </a:pPr>
            <a:r>
              <a:rPr lang="en-US" sz="2600" dirty="0">
                <a:ea typeface="Times New Roman" charset="0"/>
                <a:cs typeface="Times New Roman" charset="0"/>
              </a:rPr>
              <a:t>Check your source--not all information on the Internet is accurate</a:t>
            </a:r>
            <a:endParaRPr lang="en-US" dirty="0"/>
          </a:p>
        </p:txBody>
      </p:sp>
      <p:sp>
        <p:nvSpPr>
          <p:cNvPr id="81923" name="Footer Placeholder 3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>
                <a:latin typeface="Ebrima" charset="0"/>
                <a:ea typeface="Ebrima" charset="0"/>
                <a:cs typeface="Ebrima" charset="0"/>
              </a:rPr>
              <a:t>Understanding Computers: Today and Tomorrow, 14th Edition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80FA5A2-7E1F-4692-A9F9-57983F0A1733}" type="slidenum">
              <a:rPr lang="en-US"/>
              <a:pPr>
                <a:defRPr/>
              </a:pPr>
              <a:t>68</a:t>
            </a:fld>
            <a:endParaRPr lang="en-US"/>
          </a:p>
        </p:txBody>
      </p:sp>
    </p:spTree>
  </p:cSld>
  <p:clrMapOvr>
    <a:masterClrMapping/>
  </p:clrMapOvr>
  <p:transition>
    <p:wipe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Quick Quiz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FontTx/>
              <a:buNone/>
            </a:pPr>
            <a:r>
              <a:rPr lang="en-US" dirty="0" smtClean="0"/>
              <a:t>1. Index.html is an example of a(n) _____________. </a:t>
            </a:r>
          </a:p>
          <a:p>
            <a:pPr lvl="1">
              <a:buFontTx/>
              <a:buNone/>
            </a:pPr>
            <a:r>
              <a:rPr lang="en-US" dirty="0" smtClean="0"/>
              <a:t>a. URL</a:t>
            </a:r>
          </a:p>
          <a:p>
            <a:pPr lvl="1">
              <a:buFontTx/>
              <a:buNone/>
            </a:pPr>
            <a:r>
              <a:rPr lang="en-US" dirty="0" smtClean="0"/>
              <a:t>b. IP address</a:t>
            </a:r>
          </a:p>
          <a:p>
            <a:pPr lvl="1">
              <a:buFontTx/>
              <a:buNone/>
            </a:pPr>
            <a:r>
              <a:rPr lang="en-US" dirty="0" smtClean="0"/>
              <a:t>c. Web page filename</a:t>
            </a:r>
          </a:p>
          <a:p>
            <a:pPr>
              <a:buFontTx/>
              <a:buNone/>
            </a:pPr>
            <a:r>
              <a:rPr lang="en-US" dirty="0" smtClean="0"/>
              <a:t>2. True or False: All information published to Web pages is accurate. </a:t>
            </a:r>
          </a:p>
          <a:p>
            <a:pPr>
              <a:buFontTx/>
              <a:buNone/>
            </a:pPr>
            <a:r>
              <a:rPr lang="en-US" dirty="0" smtClean="0"/>
              <a:t>3. In the e-mail address </a:t>
            </a:r>
            <a:r>
              <a:rPr lang="en-US" u="sng" dirty="0" smtClean="0"/>
              <a:t>jsmith@abc.com</a:t>
            </a:r>
            <a:r>
              <a:rPr lang="en-US" dirty="0" smtClean="0"/>
              <a:t>, abc.com is the _____________. </a:t>
            </a:r>
          </a:p>
          <a:p>
            <a:pPr>
              <a:buFontTx/>
              <a:buNone/>
            </a:pPr>
            <a:r>
              <a:rPr lang="en-US" dirty="0" smtClean="0"/>
              <a:t> </a:t>
            </a:r>
          </a:p>
          <a:p>
            <a:pPr>
              <a:buFontTx/>
              <a:buNone/>
            </a:pPr>
            <a:r>
              <a:rPr lang="en-US" i="1" dirty="0" smtClean="0"/>
              <a:t>Answers: </a:t>
            </a:r>
          </a:p>
          <a:p>
            <a:pPr>
              <a:buFontTx/>
              <a:buNone/>
            </a:pPr>
            <a:r>
              <a:rPr lang="en-US" i="1" dirty="0" smtClean="0"/>
              <a:t>1) c; 2) False; 3) domain name</a:t>
            </a:r>
            <a:endParaRPr lang="en-US" sz="1800" i="1" dirty="0" smtClean="0"/>
          </a:p>
          <a:p>
            <a:pPr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Understanding Computers: Today and Tomorrow, 14th Edition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C70C209-EA03-48F9-820C-108C5D54F1BC}" type="slidenum">
              <a:rPr lang="en-US" smtClean="0"/>
              <a:pPr>
                <a:defRPr/>
              </a:pPr>
              <a:t>69</a:t>
            </a:fld>
            <a:endParaRPr lang="en-US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Title 1"/>
          <p:cNvSpPr>
            <a:spLocks noGrp="1"/>
          </p:cNvSpPr>
          <p:nvPr>
            <p:ph type="title"/>
          </p:nvPr>
        </p:nvSpPr>
        <p:spPr>
          <a:xfrm>
            <a:off x="1727200" y="274638"/>
            <a:ext cx="6959600" cy="814387"/>
          </a:xfrm>
        </p:spPr>
        <p:txBody>
          <a:bodyPr/>
          <a:lstStyle/>
          <a:p>
            <a:pPr eaLnBrk="1" hangingPunct="1"/>
            <a:r>
              <a:rPr lang="en-US" smtClean="0">
                <a:latin typeface="Ebrima" charset="0"/>
                <a:ea typeface="Ebrima" charset="0"/>
                <a:cs typeface="Ebrima" charset="0"/>
              </a:rPr>
              <a:t>Computers in Education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0825"/>
            <a:ext cx="8229600" cy="4605338"/>
          </a:xfrm>
        </p:spPr>
        <p:txBody>
          <a:bodyPr rtlCol="0">
            <a:normAutofit lnSpcReduction="10000"/>
          </a:bodyPr>
          <a:lstStyle/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s-EC" dirty="0" smtClean="0">
                <a:ea typeface="+mn-ea"/>
                <a:cs typeface="+mn-cs"/>
              </a:rPr>
              <a:t>Youth today can be called </a:t>
            </a:r>
            <a:r>
              <a:rPr lang="es-EC" dirty="0" err="1" smtClean="0">
                <a:ea typeface="+mn-ea"/>
                <a:cs typeface="+mn-cs"/>
              </a:rPr>
              <a:t>the</a:t>
            </a:r>
            <a:r>
              <a:rPr lang="es-EC" dirty="0" smtClean="0">
                <a:ea typeface="+mn-ea"/>
                <a:cs typeface="+mn-cs"/>
              </a:rPr>
              <a:t> </a:t>
            </a:r>
            <a:r>
              <a:rPr lang="es-EC" i="1" dirty="0" err="1" smtClean="0">
                <a:ea typeface="+mn-ea"/>
                <a:cs typeface="+mn-cs"/>
              </a:rPr>
              <a:t>computing</a:t>
            </a:r>
            <a:r>
              <a:rPr lang="es-EC" i="1" dirty="0" smtClean="0">
                <a:ea typeface="+mn-ea"/>
                <a:cs typeface="+mn-cs"/>
              </a:rPr>
              <a:t> </a:t>
            </a:r>
            <a:r>
              <a:rPr lang="es-EC" i="1" dirty="0" err="1" smtClean="0">
                <a:ea typeface="+mn-ea"/>
                <a:cs typeface="+mn-cs"/>
              </a:rPr>
              <a:t>generation</a:t>
            </a:r>
            <a:endParaRPr lang="es-EC" i="1" dirty="0" smtClean="0">
              <a:ea typeface="+mn-ea"/>
              <a:cs typeface="+mn-cs"/>
            </a:endParaRPr>
          </a:p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s-EC" dirty="0" err="1" smtClean="0">
                <a:ea typeface="+mn-ea"/>
                <a:cs typeface="+mn-cs"/>
              </a:rPr>
              <a:t>Most</a:t>
            </a:r>
            <a:r>
              <a:rPr lang="es-EC" dirty="0" smtClean="0">
                <a:ea typeface="+mn-ea"/>
                <a:cs typeface="+mn-cs"/>
              </a:rPr>
              <a:t> </a:t>
            </a:r>
            <a:r>
              <a:rPr lang="es-EC" dirty="0" err="1" smtClean="0">
                <a:ea typeface="+mn-ea"/>
                <a:cs typeface="+mn-cs"/>
              </a:rPr>
              <a:t>students</a:t>
            </a:r>
            <a:r>
              <a:rPr lang="es-EC" dirty="0" smtClean="0">
                <a:ea typeface="+mn-ea"/>
                <a:cs typeface="+mn-cs"/>
              </a:rPr>
              <a:t> </a:t>
            </a:r>
            <a:r>
              <a:rPr lang="es-EC" dirty="0">
                <a:ea typeface="+mn-ea"/>
                <a:cs typeface="+mn-cs"/>
              </a:rPr>
              <a:t>today </a:t>
            </a:r>
            <a:r>
              <a:rPr lang="es-EC" dirty="0" err="1">
                <a:ea typeface="+mn-ea"/>
                <a:cs typeface="+mn-cs"/>
              </a:rPr>
              <a:t>have</a:t>
            </a:r>
            <a:r>
              <a:rPr lang="es-EC" dirty="0">
                <a:ea typeface="+mn-ea"/>
                <a:cs typeface="+mn-cs"/>
              </a:rPr>
              <a:t> </a:t>
            </a:r>
            <a:r>
              <a:rPr lang="es-EC" dirty="0" err="1">
                <a:ea typeface="+mn-ea"/>
                <a:cs typeface="+mn-cs"/>
              </a:rPr>
              <a:t>access</a:t>
            </a:r>
            <a:r>
              <a:rPr lang="es-EC" dirty="0">
                <a:ea typeface="+mn-ea"/>
                <a:cs typeface="+mn-cs"/>
              </a:rPr>
              <a:t> </a:t>
            </a:r>
            <a:r>
              <a:rPr lang="es-EC" dirty="0" err="1">
                <a:ea typeface="+mn-ea"/>
                <a:cs typeface="+mn-cs"/>
              </a:rPr>
              <a:t>to</a:t>
            </a:r>
            <a:r>
              <a:rPr lang="es-EC" dirty="0">
                <a:ea typeface="+mn-ea"/>
                <a:cs typeface="+mn-cs"/>
              </a:rPr>
              <a:t> </a:t>
            </a:r>
            <a:r>
              <a:rPr lang="es-EC" dirty="0" err="1">
                <a:ea typeface="+mn-ea"/>
                <a:cs typeface="+mn-cs"/>
              </a:rPr>
              <a:t>computers</a:t>
            </a:r>
            <a:r>
              <a:rPr lang="es-EC" dirty="0">
                <a:ea typeface="+mn-ea"/>
                <a:cs typeface="+mn-cs"/>
              </a:rPr>
              <a:t> </a:t>
            </a:r>
            <a:r>
              <a:rPr lang="es-EC" dirty="0" smtClean="0">
                <a:ea typeface="+mn-ea"/>
                <a:cs typeface="+mn-cs"/>
              </a:rPr>
              <a:t>at </a:t>
            </a:r>
            <a:r>
              <a:rPr lang="es-EC" dirty="0" err="1" smtClean="0">
                <a:ea typeface="+mn-ea"/>
                <a:cs typeface="+mn-cs"/>
              </a:rPr>
              <a:t>school</a:t>
            </a:r>
            <a:endParaRPr lang="es-EC" dirty="0" smtClean="0">
              <a:ea typeface="+mn-ea"/>
              <a:cs typeface="+mn-cs"/>
            </a:endParaRPr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es-EC" dirty="0" smtClean="0">
                <a:ea typeface="+mn-ea"/>
              </a:rPr>
              <a:t>Some </a:t>
            </a:r>
            <a:r>
              <a:rPr lang="es-EC" dirty="0" err="1" smtClean="0">
                <a:ea typeface="+mn-ea"/>
              </a:rPr>
              <a:t>schools</a:t>
            </a:r>
            <a:r>
              <a:rPr lang="es-EC" dirty="0">
                <a:ea typeface="+mn-ea"/>
              </a:rPr>
              <a:t> </a:t>
            </a:r>
            <a:r>
              <a:rPr lang="es-EC" dirty="0" err="1" smtClean="0">
                <a:ea typeface="+mn-ea"/>
              </a:rPr>
              <a:t>integrate</a:t>
            </a:r>
            <a:r>
              <a:rPr lang="es-EC" dirty="0" smtClean="0">
                <a:ea typeface="+mn-ea"/>
              </a:rPr>
              <a:t> e-</a:t>
            </a:r>
            <a:r>
              <a:rPr lang="es-EC" dirty="0" err="1" smtClean="0">
                <a:ea typeface="+mn-ea"/>
              </a:rPr>
              <a:t>books</a:t>
            </a:r>
            <a:r>
              <a:rPr lang="es-EC" dirty="0" smtClean="0">
                <a:ea typeface="+mn-ea"/>
              </a:rPr>
              <a:t> </a:t>
            </a:r>
            <a:r>
              <a:rPr lang="es-EC" dirty="0" err="1" smtClean="0">
                <a:ea typeface="+mn-ea"/>
              </a:rPr>
              <a:t>into</a:t>
            </a:r>
            <a:r>
              <a:rPr lang="es-EC" dirty="0" smtClean="0">
                <a:ea typeface="+mn-ea"/>
              </a:rPr>
              <a:t> </a:t>
            </a:r>
            <a:r>
              <a:rPr lang="es-EC" dirty="0" err="1" smtClean="0">
                <a:ea typeface="+mn-ea"/>
              </a:rPr>
              <a:t>the</a:t>
            </a:r>
            <a:r>
              <a:rPr lang="es-EC" dirty="0" smtClean="0">
                <a:ea typeface="+mn-ea"/>
              </a:rPr>
              <a:t> </a:t>
            </a:r>
            <a:r>
              <a:rPr lang="es-EC" dirty="0" err="1" smtClean="0">
                <a:ea typeface="+mn-ea"/>
              </a:rPr>
              <a:t>curriculum</a:t>
            </a:r>
            <a:endParaRPr lang="es-EC" dirty="0">
              <a:ea typeface="+mn-ea"/>
            </a:endParaRPr>
          </a:p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>
                <a:ea typeface="+mn-ea"/>
                <a:cs typeface="+mn-cs"/>
              </a:rPr>
              <a:t>Colleges and universities are even more integrated</a:t>
            </a:r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en-US" dirty="0">
                <a:ea typeface="+mn-ea"/>
              </a:rPr>
              <a:t>Wireless hotspots allow usage of personal laptops to connect to the college network</a:t>
            </a:r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en-US" dirty="0">
                <a:ea typeface="+mn-ea"/>
              </a:rPr>
              <a:t>Some colleges require a computer for enrollment</a:t>
            </a:r>
          </a:p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>
                <a:ea typeface="+mn-ea"/>
                <a:cs typeface="+mn-cs"/>
              </a:rPr>
              <a:t>Distance learning</a:t>
            </a:r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en-US" dirty="0">
                <a:ea typeface="+mn-ea"/>
              </a:rPr>
              <a:t>Students participate from locations other than the traditional classroom setting using computers and Internet access</a:t>
            </a:r>
          </a:p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endParaRPr lang="en-US" dirty="0">
              <a:ea typeface="+mn-ea"/>
              <a:cs typeface="+mn-cs"/>
            </a:endParaRPr>
          </a:p>
        </p:txBody>
      </p:sp>
      <p:sp>
        <p:nvSpPr>
          <p:cNvPr id="20483" name="Footer Placeholder 3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>
                <a:latin typeface="Ebrima" charset="0"/>
                <a:ea typeface="Ebrima" charset="0"/>
                <a:cs typeface="Ebrima" charset="0"/>
              </a:rPr>
              <a:t>Understanding Computers: Today and Tomorrow, 14th Edition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ACCA64-91CA-4B24-B68A-38427C1FBDF5}" type="slidenum">
              <a:rPr lang="en-US"/>
              <a:pPr>
                <a:defRPr/>
              </a:pPr>
              <a:t>7</a:t>
            </a:fld>
            <a:endParaRPr lang="en-US"/>
          </a:p>
        </p:txBody>
      </p:sp>
    </p:spTree>
  </p:cSld>
  <p:clrMapOvr>
    <a:masterClrMapping/>
  </p:clrMapOvr>
  <p:transition>
    <p:wipe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5" name="Title 1"/>
          <p:cNvSpPr>
            <a:spLocks noGrp="1"/>
          </p:cNvSpPr>
          <p:nvPr>
            <p:ph type="title"/>
          </p:nvPr>
        </p:nvSpPr>
        <p:spPr>
          <a:xfrm>
            <a:off x="1727200" y="274638"/>
            <a:ext cx="6959600" cy="814387"/>
          </a:xfrm>
        </p:spPr>
        <p:txBody>
          <a:bodyPr/>
          <a:lstStyle/>
          <a:p>
            <a:pPr eaLnBrk="1" hangingPunct="1"/>
            <a:r>
              <a:rPr lang="en-US" smtClean="0">
                <a:latin typeface="Ebrima" charset="0"/>
                <a:ea typeface="Ebrima" charset="0"/>
                <a:cs typeface="Ebrima" charset="0"/>
              </a:rPr>
              <a:t>Summary</a:t>
            </a:r>
          </a:p>
        </p:txBody>
      </p:sp>
      <p:sp>
        <p:nvSpPr>
          <p:cNvPr id="82946" name="Content Placeholder 2"/>
          <p:cNvSpPr>
            <a:spLocks noGrp="1"/>
          </p:cNvSpPr>
          <p:nvPr>
            <p:ph idx="1"/>
          </p:nvPr>
        </p:nvSpPr>
        <p:spPr>
          <a:xfrm>
            <a:off x="457200" y="1520825"/>
            <a:ext cx="8229600" cy="4605338"/>
          </a:xfrm>
        </p:spPr>
        <p:txBody>
          <a:bodyPr/>
          <a:lstStyle/>
          <a:p>
            <a:pPr eaLnBrk="1" hangingPunct="1"/>
            <a:r>
              <a:rPr lang="en-US" dirty="0" smtClean="0"/>
              <a:t>Computers in Your Life</a:t>
            </a:r>
          </a:p>
          <a:p>
            <a:pPr eaLnBrk="1" hangingPunct="1"/>
            <a:r>
              <a:rPr lang="en-US" dirty="0" smtClean="0"/>
              <a:t>What is a Computer and What Does It Do?</a:t>
            </a:r>
          </a:p>
          <a:p>
            <a:pPr eaLnBrk="1" hangingPunct="1"/>
            <a:r>
              <a:rPr lang="en-US" dirty="0" smtClean="0"/>
              <a:t>Computers to Fit Every Need</a:t>
            </a:r>
          </a:p>
          <a:p>
            <a:pPr eaLnBrk="1" hangingPunct="1"/>
            <a:r>
              <a:rPr lang="en-US" dirty="0" smtClean="0"/>
              <a:t>Computer Networks and the Internet</a:t>
            </a:r>
          </a:p>
          <a:p>
            <a:pPr eaLnBrk="1" hangingPunct="1"/>
            <a:r>
              <a:rPr lang="en-US" dirty="0" smtClean="0"/>
              <a:t>Computers and Society</a:t>
            </a:r>
          </a:p>
        </p:txBody>
      </p:sp>
      <p:sp>
        <p:nvSpPr>
          <p:cNvPr id="82947" name="Footer Placeholder 3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>
                <a:latin typeface="Ebrima" charset="0"/>
                <a:ea typeface="Ebrima" charset="0"/>
                <a:cs typeface="Ebrima" charset="0"/>
              </a:rPr>
              <a:t>Understanding Computers: Today and Tomorrow, 14th Edition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4CD2822-784E-4F82-A92B-F3C6D14A072E}" type="slidenum">
              <a:rPr lang="en-US"/>
              <a:pPr>
                <a:defRPr/>
              </a:pPr>
              <a:t>70</a:t>
            </a:fld>
            <a:endParaRPr lang="en-US"/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Title 1"/>
          <p:cNvSpPr>
            <a:spLocks noGrp="1"/>
          </p:cNvSpPr>
          <p:nvPr>
            <p:ph type="title"/>
          </p:nvPr>
        </p:nvSpPr>
        <p:spPr>
          <a:xfrm>
            <a:off x="1727200" y="274638"/>
            <a:ext cx="6959600" cy="814387"/>
          </a:xfrm>
        </p:spPr>
        <p:txBody>
          <a:bodyPr/>
          <a:lstStyle/>
          <a:p>
            <a:pPr eaLnBrk="1" hangingPunct="1"/>
            <a:r>
              <a:rPr lang="en-US" smtClean="0">
                <a:latin typeface="Ebrima" charset="0"/>
                <a:ea typeface="Ebrima" charset="0"/>
                <a:cs typeface="Ebrima" charset="0"/>
              </a:rPr>
              <a:t>Computers in Education</a:t>
            </a:r>
          </a:p>
        </p:txBody>
      </p:sp>
      <p:sp>
        <p:nvSpPr>
          <p:cNvPr id="21506" name="Footer Placeholder 3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>
                <a:latin typeface="Ebrima" charset="0"/>
                <a:ea typeface="Ebrima" charset="0"/>
                <a:cs typeface="Ebrima" charset="0"/>
              </a:rPr>
              <a:t>Understanding Computers: Today and Tomorrow, 14th Edition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28FDB30-C46C-4C2C-B225-89B210045EF9}" type="slidenum">
              <a:rPr lang="en-US"/>
              <a:pPr>
                <a:defRPr/>
              </a:pPr>
              <a:t>8</a:t>
            </a:fld>
            <a:endParaRPr lang="en-US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2132856"/>
            <a:ext cx="2543175" cy="1895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03848" y="2924944"/>
            <a:ext cx="2362200" cy="1943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796136" y="3933056"/>
            <a:ext cx="2409825" cy="196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Title 1"/>
          <p:cNvSpPr>
            <a:spLocks noGrp="1"/>
          </p:cNvSpPr>
          <p:nvPr>
            <p:ph type="title"/>
          </p:nvPr>
        </p:nvSpPr>
        <p:spPr>
          <a:xfrm>
            <a:off x="1727200" y="274638"/>
            <a:ext cx="6959600" cy="814387"/>
          </a:xfrm>
        </p:spPr>
        <p:txBody>
          <a:bodyPr/>
          <a:lstStyle/>
          <a:p>
            <a:pPr eaLnBrk="1" hangingPunct="1"/>
            <a:r>
              <a:rPr lang="en-US" smtClean="0">
                <a:latin typeface="Ebrima" charset="0"/>
                <a:ea typeface="Ebrima" charset="0"/>
                <a:cs typeface="Ebrima" charset="0"/>
              </a:rPr>
              <a:t>Computers on the Job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0825"/>
            <a:ext cx="8229600" cy="4605338"/>
          </a:xfrm>
        </p:spPr>
        <p:txBody>
          <a:bodyPr rtlCol="0"/>
          <a:lstStyle/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>
                <a:ea typeface="+mn-ea"/>
                <a:cs typeface="+mn-cs"/>
              </a:rPr>
              <a:t>Computers have become a universal on-the-job tool for decision-making, productivity, and communication</a:t>
            </a:r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en-US" dirty="0">
                <a:ea typeface="+mn-ea"/>
              </a:rPr>
              <a:t>Used by all types of employees</a:t>
            </a:r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en-US" dirty="0">
                <a:ea typeface="+mn-ea"/>
              </a:rPr>
              <a:t>Used for access control and other security measures</a:t>
            </a:r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en-US" dirty="0">
                <a:ea typeface="+mn-ea"/>
              </a:rPr>
              <a:t>Use by service professionals is growing</a:t>
            </a:r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en-US" dirty="0">
                <a:ea typeface="+mn-ea"/>
              </a:rPr>
              <a:t>Used extensively by the military</a:t>
            </a:r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en-US" dirty="0">
                <a:ea typeface="+mn-ea"/>
              </a:rPr>
              <a:t>Employees in all lines of work need to continually refresh their computer skills</a:t>
            </a:r>
          </a:p>
          <a:p>
            <a:pPr marL="0" indent="0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endParaRPr lang="en-US" dirty="0">
              <a:ea typeface="+mn-ea"/>
              <a:cs typeface="+mn-cs"/>
            </a:endParaRPr>
          </a:p>
        </p:txBody>
      </p:sp>
      <p:sp>
        <p:nvSpPr>
          <p:cNvPr id="22531" name="Footer Placeholder 3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>
                <a:latin typeface="Ebrima" charset="0"/>
                <a:ea typeface="Ebrima" charset="0"/>
                <a:cs typeface="Ebrima" charset="0"/>
              </a:rPr>
              <a:t>Understanding Computers: Today and Tomorrow, 14th Edition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EED0E7B-401B-4BD2-8DCE-4BDEEE7990C0}" type="slidenum">
              <a:rPr lang="en-US"/>
              <a:pPr>
                <a:defRPr/>
              </a:pPr>
              <a:t>9</a:t>
            </a:fld>
            <a:endParaRPr lang="en-US"/>
          </a:p>
        </p:txBody>
      </p:sp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12150</TotalTime>
  <Words>3218</Words>
  <Application>Microsoft Office PowerPoint</Application>
  <PresentationFormat>On-screen Show (4:3)</PresentationFormat>
  <Paragraphs>580</Paragraphs>
  <Slides>70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77" baseType="lpstr">
      <vt:lpstr>ＭＳ Ｐゴシック</vt:lpstr>
      <vt:lpstr>Arial</vt:lpstr>
      <vt:lpstr>Calibri</vt:lpstr>
      <vt:lpstr>Ebrima</vt:lpstr>
      <vt:lpstr>Times New Roman</vt:lpstr>
      <vt:lpstr>Wingdings</vt:lpstr>
      <vt:lpstr>Custom Design</vt:lpstr>
      <vt:lpstr>PowerPoint Presentation</vt:lpstr>
      <vt:lpstr>Computers in Your Life</vt:lpstr>
      <vt:lpstr>Computers in Your Life</vt:lpstr>
      <vt:lpstr>Computers in the Home</vt:lpstr>
      <vt:lpstr>Computers in the Home</vt:lpstr>
      <vt:lpstr>Computers in the Home</vt:lpstr>
      <vt:lpstr>Computers in Education</vt:lpstr>
      <vt:lpstr>Computers in Education</vt:lpstr>
      <vt:lpstr>Computers on the Job</vt:lpstr>
      <vt:lpstr>Computers on the Job</vt:lpstr>
      <vt:lpstr>Computers on the Go</vt:lpstr>
      <vt:lpstr>What Is a Computer and What Does It Do?</vt:lpstr>
      <vt:lpstr>What Is a Computer and What Does It Do?</vt:lpstr>
      <vt:lpstr>Data vs. Information</vt:lpstr>
      <vt:lpstr>Computers Then and Now</vt:lpstr>
      <vt:lpstr>Computers Then and Now</vt:lpstr>
      <vt:lpstr>Computers Then and Now</vt:lpstr>
      <vt:lpstr>Computers Then and Now</vt:lpstr>
      <vt:lpstr>Computers Then and Now</vt:lpstr>
      <vt:lpstr>Computers Then and Now</vt:lpstr>
      <vt:lpstr>Computers Then and Now</vt:lpstr>
      <vt:lpstr>Hardware</vt:lpstr>
      <vt:lpstr>Hardware</vt:lpstr>
      <vt:lpstr>Hardware</vt:lpstr>
      <vt:lpstr>Hardware</vt:lpstr>
      <vt:lpstr>Software</vt:lpstr>
      <vt:lpstr>Software</vt:lpstr>
      <vt:lpstr>Application Software</vt:lpstr>
      <vt:lpstr>Application Software</vt:lpstr>
      <vt:lpstr>Application Software</vt:lpstr>
      <vt:lpstr>Computer Users and Professionals</vt:lpstr>
      <vt:lpstr>Quick Quiz</vt:lpstr>
      <vt:lpstr>Computers To Fit Every Need</vt:lpstr>
      <vt:lpstr>Embedded Computers</vt:lpstr>
      <vt:lpstr>Mobile Devices</vt:lpstr>
      <vt:lpstr>Personal Computers</vt:lpstr>
      <vt:lpstr>Portable Computers</vt:lpstr>
      <vt:lpstr>Portable Computers</vt:lpstr>
      <vt:lpstr>Thin Client and Internet Appliances</vt:lpstr>
      <vt:lpstr>Thin Client and Internet Appliances</vt:lpstr>
      <vt:lpstr>Midrange Servers</vt:lpstr>
      <vt:lpstr>Mainframe Computers</vt:lpstr>
      <vt:lpstr>Mainframe Computers</vt:lpstr>
      <vt:lpstr>Supercomputers</vt:lpstr>
      <vt:lpstr>Supercomputers</vt:lpstr>
      <vt:lpstr>Quick Quiz</vt:lpstr>
      <vt:lpstr>Computer Networks and the Internet</vt:lpstr>
      <vt:lpstr>Computer Networks and the Internet</vt:lpstr>
      <vt:lpstr>Computer Networks and the Internet</vt:lpstr>
      <vt:lpstr>What are the Internet and the  World Wide Web?</vt:lpstr>
      <vt:lpstr>What are the Internet and the  World Wide Web</vt:lpstr>
      <vt:lpstr>Accessing a Network or the Internet</vt:lpstr>
      <vt:lpstr>Accessing a Network or the Internet</vt:lpstr>
      <vt:lpstr>IP Addresses and Domain Names</vt:lpstr>
      <vt:lpstr>Uniform Resource Locators (URLs)</vt:lpstr>
      <vt:lpstr>Uniform Resource Locators (URLs)</vt:lpstr>
      <vt:lpstr>E-mail Addresses</vt:lpstr>
      <vt:lpstr>Surfing the Web</vt:lpstr>
      <vt:lpstr>Surfing the Web</vt:lpstr>
      <vt:lpstr>Searching the Web</vt:lpstr>
      <vt:lpstr>E-Mail</vt:lpstr>
      <vt:lpstr>E-Mail</vt:lpstr>
      <vt:lpstr>E-Mail</vt:lpstr>
      <vt:lpstr>Computers and Society</vt:lpstr>
      <vt:lpstr>Computers and Society</vt:lpstr>
      <vt:lpstr>Computers and Society</vt:lpstr>
      <vt:lpstr>Computers and Society</vt:lpstr>
      <vt:lpstr>Computers and Society</vt:lpstr>
      <vt:lpstr>Quick Quiz</vt:lpstr>
      <vt:lpstr>Summary</vt:lpstr>
    </vt:vector>
  </TitlesOfParts>
  <Company>Course Technology/Thomson Learning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Understanding Computers, Chapter 1</dc:title>
  <dc:creator>Jim Innis</dc:creator>
  <cp:lastModifiedBy>Paul M. Okanda</cp:lastModifiedBy>
  <cp:revision>718</cp:revision>
  <dcterms:created xsi:type="dcterms:W3CDTF">2001-10-31T20:12:47Z</dcterms:created>
  <dcterms:modified xsi:type="dcterms:W3CDTF">2024-05-08T10:06:30Z</dcterms:modified>
</cp:coreProperties>
</file>